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9" r:id="rId2"/>
    <p:sldId id="260" r:id="rId3"/>
    <p:sldId id="261" r:id="rId4"/>
    <p:sldId id="264" r:id="rId5"/>
    <p:sldId id="262" r:id="rId6"/>
    <p:sldId id="263" r:id="rId7"/>
    <p:sldId id="265" r:id="rId8"/>
    <p:sldId id="266"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31" autoAdjust="0"/>
    <p:restoredTop sz="94249" autoAdjust="0"/>
  </p:normalViewPr>
  <p:slideViewPr>
    <p:cSldViewPr snapToGrid="0">
      <p:cViewPr varScale="1">
        <p:scale>
          <a:sx n="64" d="100"/>
          <a:sy n="64" d="100"/>
        </p:scale>
        <p:origin x="486" y="48"/>
      </p:cViewPr>
      <p:guideLst/>
    </p:cSldViewPr>
  </p:slideViewPr>
  <p:notesTextViewPr>
    <p:cViewPr>
      <p:scale>
        <a:sx n="3" d="2"/>
        <a:sy n="3" d="2"/>
      </p:scale>
      <p:origin x="0" y="0"/>
    </p:cViewPr>
  </p:notesTextViewPr>
  <p:sorterViewPr>
    <p:cViewPr>
      <p:scale>
        <a:sx n="100" d="100"/>
        <a:sy n="100" d="100"/>
      </p:scale>
      <p:origin x="0" y="-3882"/>
    </p:cViewPr>
  </p:sorterViewPr>
  <p:notesViewPr>
    <p:cSldViewPr snapToGrid="0">
      <p:cViewPr varScale="1">
        <p:scale>
          <a:sx n="52" d="100"/>
          <a:sy n="52" d="100"/>
        </p:scale>
        <p:origin x="26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AE3E6B-A8C3-11E8-9332-AF9D9410D1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C96885-DA9B-C48C-DD0B-530BAA1C01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FC902B-EDBB-4FAF-B967-FC7FAD25E654}" type="datetimeFigureOut">
              <a:rPr lang="en-US" smtClean="0"/>
              <a:t>4/23/2023</a:t>
            </a:fld>
            <a:endParaRPr lang="en-US"/>
          </a:p>
        </p:txBody>
      </p:sp>
      <p:sp>
        <p:nvSpPr>
          <p:cNvPr id="4" name="Footer Placeholder 3">
            <a:extLst>
              <a:ext uri="{FF2B5EF4-FFF2-40B4-BE49-F238E27FC236}">
                <a16:creationId xmlns:a16="http://schemas.microsoft.com/office/drawing/2014/main" id="{22AA0DFE-A7D3-C792-8697-86A9147D6F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046BBC-22EE-8CA0-9B2E-7390E3F781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6DEDEF-FB42-4142-814C-168F152B7BEA}" type="slidenum">
              <a:rPr lang="en-US" smtClean="0"/>
              <a:t>‹#›</a:t>
            </a:fld>
            <a:endParaRPr lang="en-US"/>
          </a:p>
        </p:txBody>
      </p:sp>
    </p:spTree>
    <p:extLst>
      <p:ext uri="{BB962C8B-B14F-4D97-AF65-F5344CB8AC3E}">
        <p14:creationId xmlns:p14="http://schemas.microsoft.com/office/powerpoint/2010/main" val="369567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AB665-ABB1-47C7-8E52-C4C5AE89514C}" type="datetimeFigureOut">
              <a:rPr lang="en-US" smtClean="0"/>
              <a:t>4/23/2023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93C6D-FC47-4852-AC02-EAA019563507}" type="slidenum">
              <a:rPr lang="en-US" smtClean="0"/>
              <a:t>‹#›</a:t>
            </a:fld>
            <a:endParaRPr lang="en-US"/>
          </a:p>
        </p:txBody>
      </p:sp>
    </p:spTree>
    <p:extLst>
      <p:ext uri="{BB962C8B-B14F-4D97-AF65-F5344CB8AC3E}">
        <p14:creationId xmlns:p14="http://schemas.microsoft.com/office/powerpoint/2010/main" val="418162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Sonya, and Today we are at the flower shop to talk about The Importance of Customer Service. </a:t>
            </a:r>
          </a:p>
        </p:txBody>
      </p:sp>
      <p:sp>
        <p:nvSpPr>
          <p:cNvPr id="4" name="Slide Number Placeholder 3"/>
          <p:cNvSpPr>
            <a:spLocks noGrp="1"/>
          </p:cNvSpPr>
          <p:nvPr>
            <p:ph type="sldNum" sz="quarter" idx="5"/>
          </p:nvPr>
        </p:nvSpPr>
        <p:spPr/>
        <p:txBody>
          <a:bodyPr/>
          <a:lstStyle/>
          <a:p>
            <a:fld id="{5B193C6D-FC47-4852-AC02-EAA019563507}" type="slidenum">
              <a:rPr lang="en-US" smtClean="0"/>
              <a:t>1</a:t>
            </a:fld>
            <a:endParaRPr lang="en-US"/>
          </a:p>
        </p:txBody>
      </p:sp>
    </p:spTree>
    <p:extLst>
      <p:ext uri="{BB962C8B-B14F-4D97-AF65-F5344CB8AC3E}">
        <p14:creationId xmlns:p14="http://schemas.microsoft.com/office/powerpoint/2010/main" val="127140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3: Tone of voice matters</a:t>
            </a:r>
          </a:p>
          <a:p>
            <a:r>
              <a:rPr lang="en-US" dirty="0"/>
              <a:t>It’s not just the words we say, it’s how we say it. Have a bit of enthusiasm. Show you are interested in the customer’s needs. It goes a long way towards helping customers feel valued. </a:t>
            </a:r>
          </a:p>
        </p:txBody>
      </p:sp>
      <p:sp>
        <p:nvSpPr>
          <p:cNvPr id="4" name="Slide Number Placeholder 3"/>
          <p:cNvSpPr>
            <a:spLocks noGrp="1"/>
          </p:cNvSpPr>
          <p:nvPr>
            <p:ph type="sldNum" sz="quarter" idx="5"/>
          </p:nvPr>
        </p:nvSpPr>
        <p:spPr/>
        <p:txBody>
          <a:bodyPr/>
          <a:lstStyle/>
          <a:p>
            <a:fld id="{5B193C6D-FC47-4852-AC02-EAA019563507}" type="slidenum">
              <a:rPr lang="en-US" smtClean="0"/>
              <a:t>10</a:t>
            </a:fld>
            <a:endParaRPr lang="en-US"/>
          </a:p>
        </p:txBody>
      </p:sp>
    </p:spTree>
    <p:extLst>
      <p:ext uri="{BB962C8B-B14F-4D97-AF65-F5344CB8AC3E}">
        <p14:creationId xmlns:p14="http://schemas.microsoft.com/office/powerpoint/2010/main" val="351984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task is the thank you. At the end of every customer interaction, whether there is a sale or not, thank the customer for coming in. We appreciate their patronage and their time. Perhaps they will purchase the next time they are in, but if we are rude to them or uninterested in helping them fulfill their needs, we will lose that opportunity. </a:t>
            </a:r>
          </a:p>
        </p:txBody>
      </p:sp>
      <p:sp>
        <p:nvSpPr>
          <p:cNvPr id="4" name="Slide Number Placeholder 3"/>
          <p:cNvSpPr>
            <a:spLocks noGrp="1"/>
          </p:cNvSpPr>
          <p:nvPr>
            <p:ph type="sldNum" sz="quarter" idx="5"/>
          </p:nvPr>
        </p:nvSpPr>
        <p:spPr/>
        <p:txBody>
          <a:bodyPr/>
          <a:lstStyle/>
          <a:p>
            <a:fld id="{5B193C6D-FC47-4852-AC02-EAA019563507}" type="slidenum">
              <a:rPr lang="en-US" smtClean="0"/>
              <a:t>11</a:t>
            </a:fld>
            <a:endParaRPr lang="en-US"/>
          </a:p>
        </p:txBody>
      </p:sp>
    </p:spTree>
    <p:extLst>
      <p:ext uri="{BB962C8B-B14F-4D97-AF65-F5344CB8AC3E}">
        <p14:creationId xmlns:p14="http://schemas.microsoft.com/office/powerpoint/2010/main" val="373348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few simple changes, we can improve our customer service, thereby increasing sales, and brand loyalty. </a:t>
            </a:r>
          </a:p>
        </p:txBody>
      </p:sp>
      <p:sp>
        <p:nvSpPr>
          <p:cNvPr id="4" name="Slide Number Placeholder 3"/>
          <p:cNvSpPr>
            <a:spLocks noGrp="1"/>
          </p:cNvSpPr>
          <p:nvPr>
            <p:ph type="sldNum" sz="quarter" idx="5"/>
          </p:nvPr>
        </p:nvSpPr>
        <p:spPr/>
        <p:txBody>
          <a:bodyPr/>
          <a:lstStyle/>
          <a:p>
            <a:fld id="{5B193C6D-FC47-4852-AC02-EAA019563507}" type="slidenum">
              <a:rPr lang="en-US" smtClean="0"/>
              <a:t>12</a:t>
            </a:fld>
            <a:endParaRPr lang="en-US"/>
          </a:p>
        </p:txBody>
      </p:sp>
    </p:spTree>
    <p:extLst>
      <p:ext uri="{BB962C8B-B14F-4D97-AF65-F5344CB8AC3E}">
        <p14:creationId xmlns:p14="http://schemas.microsoft.com/office/powerpoint/2010/main" val="409410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being with us at Silver Fox Florist- A great place to bloom!</a:t>
            </a:r>
          </a:p>
        </p:txBody>
      </p:sp>
      <p:sp>
        <p:nvSpPr>
          <p:cNvPr id="4" name="Slide Number Placeholder 3"/>
          <p:cNvSpPr>
            <a:spLocks noGrp="1"/>
          </p:cNvSpPr>
          <p:nvPr>
            <p:ph type="sldNum" sz="quarter" idx="5"/>
          </p:nvPr>
        </p:nvSpPr>
        <p:spPr/>
        <p:txBody>
          <a:bodyPr/>
          <a:lstStyle/>
          <a:p>
            <a:fld id="{5B193C6D-FC47-4852-AC02-EAA019563507}" type="slidenum">
              <a:rPr lang="en-US" smtClean="0"/>
              <a:t>13</a:t>
            </a:fld>
            <a:endParaRPr lang="en-US"/>
          </a:p>
        </p:txBody>
      </p:sp>
    </p:spTree>
    <p:extLst>
      <p:ext uri="{BB962C8B-B14F-4D97-AF65-F5344CB8AC3E}">
        <p14:creationId xmlns:p14="http://schemas.microsoft.com/office/powerpoint/2010/main" val="423210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our business is designing and selling beautiful floral arrangements for every occasion, but our service needs a refresh.</a:t>
            </a:r>
          </a:p>
        </p:txBody>
      </p:sp>
      <p:sp>
        <p:nvSpPr>
          <p:cNvPr id="4" name="Slide Number Placeholder 3"/>
          <p:cNvSpPr>
            <a:spLocks noGrp="1"/>
          </p:cNvSpPr>
          <p:nvPr>
            <p:ph type="sldNum" sz="quarter" idx="5"/>
          </p:nvPr>
        </p:nvSpPr>
        <p:spPr/>
        <p:txBody>
          <a:bodyPr/>
          <a:lstStyle/>
          <a:p>
            <a:fld id="{5B193C6D-FC47-4852-AC02-EAA019563507}" type="slidenum">
              <a:rPr lang="en-US" smtClean="0"/>
              <a:t>2</a:t>
            </a:fld>
            <a:endParaRPr lang="en-US"/>
          </a:p>
        </p:txBody>
      </p:sp>
    </p:spTree>
    <p:extLst>
      <p:ext uri="{BB962C8B-B14F-4D97-AF65-F5344CB8AC3E}">
        <p14:creationId xmlns:p14="http://schemas.microsoft.com/office/powerpoint/2010/main" val="292739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nothing worse than an angry customer. You know the ones I mean- the flowers were wrong, the service was rude, I want a refund. </a:t>
            </a:r>
          </a:p>
        </p:txBody>
      </p:sp>
      <p:sp>
        <p:nvSpPr>
          <p:cNvPr id="4" name="Slide Number Placeholder 3"/>
          <p:cNvSpPr>
            <a:spLocks noGrp="1"/>
          </p:cNvSpPr>
          <p:nvPr>
            <p:ph type="sldNum" sz="quarter" idx="5"/>
          </p:nvPr>
        </p:nvSpPr>
        <p:spPr/>
        <p:txBody>
          <a:bodyPr/>
          <a:lstStyle/>
          <a:p>
            <a:fld id="{5B193C6D-FC47-4852-AC02-EAA019563507}" type="slidenum">
              <a:rPr lang="en-US" smtClean="0"/>
              <a:t>3</a:t>
            </a:fld>
            <a:endParaRPr lang="en-US"/>
          </a:p>
        </p:txBody>
      </p:sp>
    </p:spTree>
    <p:extLst>
      <p:ext uri="{BB962C8B-B14F-4D97-AF65-F5344CB8AC3E}">
        <p14:creationId xmlns:p14="http://schemas.microsoft.com/office/powerpoint/2010/main" val="66828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a:t>
            </a:r>
            <a:r>
              <a:rPr lang="en-US" dirty="0" err="1"/>
              <a:t>Netomi</a:t>
            </a:r>
            <a:r>
              <a:rPr lang="en-US" dirty="0"/>
              <a:t> Pulse Report, 77% of respondents say customer service is critical to getting repeat customers.</a:t>
            </a:r>
          </a:p>
          <a:p>
            <a:endParaRPr lang="en-US" dirty="0"/>
          </a:p>
          <a:p>
            <a:r>
              <a:rPr lang="en-US" dirty="0"/>
              <a:t>And, according to Zendesk, 50% of customer switch brands/companies after a bad experience and 80% switch after 2 bad experiences. </a:t>
            </a:r>
          </a:p>
          <a:p>
            <a:r>
              <a:rPr lang="en-US" dirty="0"/>
              <a:t>Through research, we have found that poor service is to blame, but there are some simple fixes we can start immediately.</a:t>
            </a:r>
          </a:p>
          <a:p>
            <a:endParaRPr lang="en-US" dirty="0"/>
          </a:p>
        </p:txBody>
      </p:sp>
      <p:sp>
        <p:nvSpPr>
          <p:cNvPr id="4" name="Slide Number Placeholder 3"/>
          <p:cNvSpPr>
            <a:spLocks noGrp="1"/>
          </p:cNvSpPr>
          <p:nvPr>
            <p:ph type="sldNum" sz="quarter" idx="5"/>
          </p:nvPr>
        </p:nvSpPr>
        <p:spPr/>
        <p:txBody>
          <a:bodyPr/>
          <a:lstStyle/>
          <a:p>
            <a:fld id="{5B193C6D-FC47-4852-AC02-EAA019563507}" type="slidenum">
              <a:rPr lang="en-US" smtClean="0"/>
              <a:t>4</a:t>
            </a:fld>
            <a:endParaRPr lang="en-US"/>
          </a:p>
        </p:txBody>
      </p:sp>
    </p:spTree>
    <p:extLst>
      <p:ext uri="{BB962C8B-B14F-4D97-AF65-F5344CB8AC3E}">
        <p14:creationId xmlns:p14="http://schemas.microsoft.com/office/powerpoint/2010/main" val="201169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with improvements in our customer service can go a long way towards deescalating that anger and frustration, and lead happier customers, better sales and brand loyalty. </a:t>
            </a:r>
          </a:p>
        </p:txBody>
      </p:sp>
      <p:sp>
        <p:nvSpPr>
          <p:cNvPr id="4" name="Slide Number Placeholder 3"/>
          <p:cNvSpPr>
            <a:spLocks noGrp="1"/>
          </p:cNvSpPr>
          <p:nvPr>
            <p:ph type="sldNum" sz="quarter" idx="5"/>
          </p:nvPr>
        </p:nvSpPr>
        <p:spPr/>
        <p:txBody>
          <a:bodyPr/>
          <a:lstStyle/>
          <a:p>
            <a:fld id="{5B193C6D-FC47-4852-AC02-EAA019563507}" type="slidenum">
              <a:rPr lang="en-US" smtClean="0"/>
              <a:t>5</a:t>
            </a:fld>
            <a:endParaRPr lang="en-US"/>
          </a:p>
        </p:txBody>
      </p:sp>
    </p:spTree>
    <p:extLst>
      <p:ext uri="{BB962C8B-B14F-4D97-AF65-F5344CB8AC3E}">
        <p14:creationId xmlns:p14="http://schemas.microsoft.com/office/powerpoint/2010/main" val="233745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going to do this? With a few simple tasks: greeting, showing interest in customer needs, being available for customers, and communicating our gratitude for their patronage. </a:t>
            </a:r>
          </a:p>
        </p:txBody>
      </p:sp>
      <p:sp>
        <p:nvSpPr>
          <p:cNvPr id="4" name="Slide Number Placeholder 3"/>
          <p:cNvSpPr>
            <a:spLocks noGrp="1"/>
          </p:cNvSpPr>
          <p:nvPr>
            <p:ph type="sldNum" sz="quarter" idx="5"/>
          </p:nvPr>
        </p:nvSpPr>
        <p:spPr/>
        <p:txBody>
          <a:bodyPr/>
          <a:lstStyle/>
          <a:p>
            <a:fld id="{5B193C6D-FC47-4852-AC02-EAA019563507}" type="slidenum">
              <a:rPr lang="en-US" smtClean="0"/>
              <a:t>6</a:t>
            </a:fld>
            <a:endParaRPr lang="en-US"/>
          </a:p>
        </p:txBody>
      </p:sp>
    </p:spTree>
    <p:extLst>
      <p:ext uri="{BB962C8B-B14F-4D97-AF65-F5344CB8AC3E}">
        <p14:creationId xmlns:p14="http://schemas.microsoft.com/office/powerpoint/2010/main" val="181998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Flowers plus great customer service equals brand loyalty!</a:t>
            </a:r>
          </a:p>
        </p:txBody>
      </p:sp>
      <p:sp>
        <p:nvSpPr>
          <p:cNvPr id="4" name="Slide Number Placeholder 3"/>
          <p:cNvSpPr>
            <a:spLocks noGrp="1"/>
          </p:cNvSpPr>
          <p:nvPr>
            <p:ph type="sldNum" sz="quarter" idx="5"/>
          </p:nvPr>
        </p:nvSpPr>
        <p:spPr/>
        <p:txBody>
          <a:bodyPr/>
          <a:lstStyle/>
          <a:p>
            <a:fld id="{5B193C6D-FC47-4852-AC02-EAA019563507}" type="slidenum">
              <a:rPr lang="en-US" smtClean="0"/>
              <a:t>7</a:t>
            </a:fld>
            <a:endParaRPr lang="en-US"/>
          </a:p>
        </p:txBody>
      </p:sp>
    </p:spTree>
    <p:extLst>
      <p:ext uri="{BB962C8B-B14F-4D97-AF65-F5344CB8AC3E}">
        <p14:creationId xmlns:p14="http://schemas.microsoft.com/office/powerpoint/2010/main" val="209657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task 1: the Greeting</a:t>
            </a:r>
          </a:p>
          <a:p>
            <a:r>
              <a:rPr lang="en-US" dirty="0"/>
              <a:t>Make sure you are greeting every customer who comes through our doors. A simple, “Hello, Welcome in” or “Welcome to Silver Fox” goes a long way towards helping customers feel seen. </a:t>
            </a:r>
          </a:p>
        </p:txBody>
      </p:sp>
      <p:sp>
        <p:nvSpPr>
          <p:cNvPr id="4" name="Slide Number Placeholder 3"/>
          <p:cNvSpPr>
            <a:spLocks noGrp="1"/>
          </p:cNvSpPr>
          <p:nvPr>
            <p:ph type="sldNum" sz="quarter" idx="5"/>
          </p:nvPr>
        </p:nvSpPr>
        <p:spPr/>
        <p:txBody>
          <a:bodyPr/>
          <a:lstStyle/>
          <a:p>
            <a:fld id="{5B193C6D-FC47-4852-AC02-EAA019563507}" type="slidenum">
              <a:rPr lang="en-US" smtClean="0"/>
              <a:t>8</a:t>
            </a:fld>
            <a:endParaRPr lang="en-US"/>
          </a:p>
        </p:txBody>
      </p:sp>
    </p:spTree>
    <p:extLst>
      <p:ext uri="{BB962C8B-B14F-4D97-AF65-F5344CB8AC3E}">
        <p14:creationId xmlns:p14="http://schemas.microsoft.com/office/powerpoint/2010/main" val="16711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2: Be available.</a:t>
            </a:r>
          </a:p>
          <a:p>
            <a:r>
              <a:rPr lang="en-US" dirty="0"/>
              <a:t>We all have designs to do, calls to answer, and vases to deliver, but the customer in our shop must be the priority. This is the perfect time for gaining a customer for life. So, drop what you are doing, and approach the customer. Ask them questions and make suggestions for how to fulfill their needs. </a:t>
            </a:r>
          </a:p>
        </p:txBody>
      </p:sp>
      <p:sp>
        <p:nvSpPr>
          <p:cNvPr id="4" name="Slide Number Placeholder 3"/>
          <p:cNvSpPr>
            <a:spLocks noGrp="1"/>
          </p:cNvSpPr>
          <p:nvPr>
            <p:ph type="sldNum" sz="quarter" idx="5"/>
          </p:nvPr>
        </p:nvSpPr>
        <p:spPr/>
        <p:txBody>
          <a:bodyPr/>
          <a:lstStyle/>
          <a:p>
            <a:fld id="{5B193C6D-FC47-4852-AC02-EAA019563507}" type="slidenum">
              <a:rPr lang="en-US" smtClean="0"/>
              <a:t>9</a:t>
            </a:fld>
            <a:endParaRPr lang="en-US"/>
          </a:p>
        </p:txBody>
      </p:sp>
    </p:spTree>
    <p:extLst>
      <p:ext uri="{BB962C8B-B14F-4D97-AF65-F5344CB8AC3E}">
        <p14:creationId xmlns:p14="http://schemas.microsoft.com/office/powerpoint/2010/main" val="149814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ACCFF-95F8-CC02-F2BC-D503F965A8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1ADA4D-C8DA-E678-0805-310C8ED07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B3B385-20CE-62FF-DAD8-498883C423F8}"/>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5" name="Footer Placeholder 4">
            <a:extLst>
              <a:ext uri="{FF2B5EF4-FFF2-40B4-BE49-F238E27FC236}">
                <a16:creationId xmlns:a16="http://schemas.microsoft.com/office/drawing/2014/main" id="{D51A9989-03FD-FFC6-A2E9-899196030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ECBEA-B8FD-8109-C5EA-907DA1CE87FB}"/>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378947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A75E-F267-736A-57E1-3CCC3F45AA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CF8A78-1C32-8011-4368-474DA43408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42B35-4907-5132-CB70-410C4B9A855A}"/>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5" name="Footer Placeholder 4">
            <a:extLst>
              <a:ext uri="{FF2B5EF4-FFF2-40B4-BE49-F238E27FC236}">
                <a16:creationId xmlns:a16="http://schemas.microsoft.com/office/drawing/2014/main" id="{4B39E024-B604-0C84-03BA-36FA73286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48F3A-FF21-D229-AF04-F02E362D28AC}"/>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224181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3E793-8DD6-23A5-FC1E-3158457D4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BF36A-CD67-2CD6-CB21-E6E7A19C0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F4A8C-D439-C07E-70DB-3EA862516C87}"/>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5" name="Footer Placeholder 4">
            <a:extLst>
              <a:ext uri="{FF2B5EF4-FFF2-40B4-BE49-F238E27FC236}">
                <a16:creationId xmlns:a16="http://schemas.microsoft.com/office/drawing/2014/main" id="{972D9DFB-54CC-E9A2-D8B4-FE64E6274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026E5-88CA-1183-9107-825DBEFA346B}"/>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355122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FDE1-FB4A-7D5B-D16A-651FAFFA47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AEE9F7-6350-D23D-4CA6-BE8BA61ED6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D9FDA-CB61-2040-0662-334C2BAD03D4}"/>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5" name="Footer Placeholder 4">
            <a:extLst>
              <a:ext uri="{FF2B5EF4-FFF2-40B4-BE49-F238E27FC236}">
                <a16:creationId xmlns:a16="http://schemas.microsoft.com/office/drawing/2014/main" id="{20139926-A240-6A95-1815-761C507D4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242FA-2679-1B21-A165-ABD59FCCCE93}"/>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290009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AB60-C120-9A8E-BB78-B36E3B3287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F66B7-2A4E-2B4D-CE57-9961335B11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50A4C1-877F-610B-F229-C6AD8335E759}"/>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5" name="Footer Placeholder 4">
            <a:extLst>
              <a:ext uri="{FF2B5EF4-FFF2-40B4-BE49-F238E27FC236}">
                <a16:creationId xmlns:a16="http://schemas.microsoft.com/office/drawing/2014/main" id="{9A67CE1D-8762-CBF5-8575-0A7819D2F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80636-A07B-42D2-C2DE-69577FF86830}"/>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71792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DBB28-66C5-BFA9-DFC7-C9A83109B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ABD4B-EF0C-1948-DC2A-2E20810348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6C91ED-4134-0A05-77F5-B683A264D7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5392D2-81DC-2085-37B1-BDCE945B7416}"/>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6" name="Footer Placeholder 5">
            <a:extLst>
              <a:ext uri="{FF2B5EF4-FFF2-40B4-BE49-F238E27FC236}">
                <a16:creationId xmlns:a16="http://schemas.microsoft.com/office/drawing/2014/main" id="{EFE1459A-E381-529F-DDB3-FA6BCDD15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758CF-A952-1A45-9F02-D430E6C33E4C}"/>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88236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4666-A23C-35BA-2836-649D8554D8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27D26-DA6E-6C64-4D34-C74062F2D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A8B31-A15D-0239-A3F3-5D9B10B08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BF9E5F-AA3D-D929-5EF8-CC1655843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A6565-FF68-217C-E782-01E38C0F9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35FE38-2623-4A48-5930-83653CF5D8AA}"/>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8" name="Footer Placeholder 7">
            <a:extLst>
              <a:ext uri="{FF2B5EF4-FFF2-40B4-BE49-F238E27FC236}">
                <a16:creationId xmlns:a16="http://schemas.microsoft.com/office/drawing/2014/main" id="{0E2302B0-748C-CCEB-10F6-5E7D4837C6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4044D7-3EB0-4F4D-9099-7DA11A7021E8}"/>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98158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7FAA-34E2-381D-9B5F-EFBA4CDB48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F769ED-3B34-73B8-4EE8-1E8482252DE8}"/>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4" name="Footer Placeholder 3">
            <a:extLst>
              <a:ext uri="{FF2B5EF4-FFF2-40B4-BE49-F238E27FC236}">
                <a16:creationId xmlns:a16="http://schemas.microsoft.com/office/drawing/2014/main" id="{6978BB22-74B4-5106-7FAC-7426D811C1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9D41F-F156-1BDE-2CBD-A3C8B561A07A}"/>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226272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60D99-8343-5846-BDF7-D4DF39316714}"/>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3" name="Footer Placeholder 2">
            <a:extLst>
              <a:ext uri="{FF2B5EF4-FFF2-40B4-BE49-F238E27FC236}">
                <a16:creationId xmlns:a16="http://schemas.microsoft.com/office/drawing/2014/main" id="{24A222E3-5996-F23A-74B3-A82FD3CF3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A8D534-6262-CD25-1B80-6EDEEF32212C}"/>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148225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8D19-06C2-220D-9609-34E248025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5063EF-EFC5-0105-A22C-905FE596F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608877-BDE4-1ECB-115E-9A7C15A75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70A8B-10F7-A6D3-6C13-F3B427B88AB0}"/>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6" name="Footer Placeholder 5">
            <a:extLst>
              <a:ext uri="{FF2B5EF4-FFF2-40B4-BE49-F238E27FC236}">
                <a16:creationId xmlns:a16="http://schemas.microsoft.com/office/drawing/2014/main" id="{17E894EF-CD1B-B015-FFAF-66CE92F0F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DE160-DCAD-65A6-9DFF-DFB0255E6064}"/>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117847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13F6-2531-518B-AE77-38236ED80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3FC1A0-46B8-F46C-BDFA-28D05DC26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6D4E7-C936-894C-3DBE-0D371F417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AA6C4-317F-A55C-A744-6CE6F7AF056D}"/>
              </a:ext>
            </a:extLst>
          </p:cNvPr>
          <p:cNvSpPr>
            <a:spLocks noGrp="1"/>
          </p:cNvSpPr>
          <p:nvPr>
            <p:ph type="dt" sz="half" idx="10"/>
          </p:nvPr>
        </p:nvSpPr>
        <p:spPr/>
        <p:txBody>
          <a:bodyPr/>
          <a:lstStyle/>
          <a:p>
            <a:fld id="{015E30B1-60C2-46F5-97AF-A7A964C68208}" type="datetimeFigureOut">
              <a:rPr lang="en-US" smtClean="0"/>
              <a:t>4/23/2023</a:t>
            </a:fld>
            <a:endParaRPr lang="en-US"/>
          </a:p>
        </p:txBody>
      </p:sp>
      <p:sp>
        <p:nvSpPr>
          <p:cNvPr id="6" name="Footer Placeholder 5">
            <a:extLst>
              <a:ext uri="{FF2B5EF4-FFF2-40B4-BE49-F238E27FC236}">
                <a16:creationId xmlns:a16="http://schemas.microsoft.com/office/drawing/2014/main" id="{21CC5312-76B1-CBAE-8832-6F87A1B54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A2C77-68EF-85D7-E3F9-ABFE481E1A83}"/>
              </a:ext>
            </a:extLst>
          </p:cNvPr>
          <p:cNvSpPr>
            <a:spLocks noGrp="1"/>
          </p:cNvSpPr>
          <p:nvPr>
            <p:ph type="sldNum" sz="quarter" idx="12"/>
          </p:nvPr>
        </p:nvSpPr>
        <p:spPr/>
        <p:txBody>
          <a:bodyPr/>
          <a:lstStyle/>
          <a:p>
            <a:fld id="{27FC223D-2ADF-4C86-AFCE-0DE91F456AD6}" type="slidenum">
              <a:rPr lang="en-US" smtClean="0"/>
              <a:t>‹#›</a:t>
            </a:fld>
            <a:endParaRPr lang="en-US"/>
          </a:p>
        </p:txBody>
      </p:sp>
    </p:spTree>
    <p:extLst>
      <p:ext uri="{BB962C8B-B14F-4D97-AF65-F5344CB8AC3E}">
        <p14:creationId xmlns:p14="http://schemas.microsoft.com/office/powerpoint/2010/main" val="385524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D774E-0D40-E646-C433-81C1D4C67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2E0557-E2AD-38CE-428E-3D5D95E71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A82EC-EDE3-89AD-CFAA-461E63E5B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E30B1-60C2-46F5-97AF-A7A964C68208}" type="datetimeFigureOut">
              <a:rPr lang="en-US" smtClean="0"/>
              <a:t>4/23/2023</a:t>
            </a:fld>
            <a:endParaRPr lang="en-US"/>
          </a:p>
        </p:txBody>
      </p:sp>
      <p:sp>
        <p:nvSpPr>
          <p:cNvPr id="5" name="Footer Placeholder 4">
            <a:extLst>
              <a:ext uri="{FF2B5EF4-FFF2-40B4-BE49-F238E27FC236}">
                <a16:creationId xmlns:a16="http://schemas.microsoft.com/office/drawing/2014/main" id="{D59090C7-E820-5D3D-6009-EE975BF548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C7BC6-5A62-ECFE-4542-993229CA3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C223D-2ADF-4C86-AFCE-0DE91F456AD6}" type="slidenum">
              <a:rPr lang="en-US" smtClean="0"/>
              <a:t>‹#›</a:t>
            </a:fld>
            <a:endParaRPr lang="en-US"/>
          </a:p>
        </p:txBody>
      </p:sp>
    </p:spTree>
    <p:extLst>
      <p:ext uri="{BB962C8B-B14F-4D97-AF65-F5344CB8AC3E}">
        <p14:creationId xmlns:p14="http://schemas.microsoft.com/office/powerpoint/2010/main" val="2880973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audio" Target="../media/media10.m4a"/><Relationship Id="rId7" Type="http://schemas.openxmlformats.org/officeDocument/2006/relationships/image" Target="../media/image46.jpg"/><Relationship Id="rId2" Type="http://schemas.microsoft.com/office/2007/relationships/media" Target="../media/media10.m4a"/><Relationship Id="rId1" Type="http://schemas.openxmlformats.org/officeDocument/2006/relationships/tags" Target="../tags/tag7.xml"/><Relationship Id="rId6" Type="http://schemas.openxmlformats.org/officeDocument/2006/relationships/image" Target="../media/image45.jpg"/><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9.png"/><Relationship Id="rId3" Type="http://schemas.openxmlformats.org/officeDocument/2006/relationships/audio" Target="../media/media11.m4a"/><Relationship Id="rId7" Type="http://schemas.openxmlformats.org/officeDocument/2006/relationships/image" Target="../media/image41.png"/><Relationship Id="rId12" Type="http://schemas.openxmlformats.org/officeDocument/2006/relationships/image" Target="../media/image38.svg"/><Relationship Id="rId17" Type="http://schemas.openxmlformats.org/officeDocument/2006/relationships/image" Target="../media/image5.png"/><Relationship Id="rId2" Type="http://schemas.microsoft.com/office/2007/relationships/media" Target="../media/media11.m4a"/><Relationship Id="rId16" Type="http://schemas.openxmlformats.org/officeDocument/2006/relationships/image" Target="../media/image48.png"/><Relationship Id="rId1" Type="http://schemas.openxmlformats.org/officeDocument/2006/relationships/tags" Target="../tags/tag8.xml"/><Relationship Id="rId6" Type="http://schemas.openxmlformats.org/officeDocument/2006/relationships/image" Target="../media/image36.png"/><Relationship Id="rId11" Type="http://schemas.openxmlformats.org/officeDocument/2006/relationships/image" Target="../media/image37.png"/><Relationship Id="rId5" Type="http://schemas.openxmlformats.org/officeDocument/2006/relationships/notesSlide" Target="../notesSlides/notesSlide11.xml"/><Relationship Id="rId15" Type="http://schemas.openxmlformats.org/officeDocument/2006/relationships/image" Target="../media/image13.png"/><Relationship Id="rId10" Type="http://schemas.openxmlformats.org/officeDocument/2006/relationships/image" Target="../media/image44.png"/><Relationship Id="rId4" Type="http://schemas.openxmlformats.org/officeDocument/2006/relationships/slideLayout" Target="../slideLayouts/slideLayout2.xml"/><Relationship Id="rId9" Type="http://schemas.openxmlformats.org/officeDocument/2006/relationships/image" Target="../media/image43.png"/><Relationship Id="rId14" Type="http://schemas.openxmlformats.org/officeDocument/2006/relationships/image" Target="../media/image40.svg"/></Relationships>
</file>

<file path=ppt/slides/_rels/slide12.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slideLayout" Target="../slideLayouts/slideLayout2.xml"/><Relationship Id="rId7" Type="http://schemas.openxmlformats.org/officeDocument/2006/relationships/image" Target="../media/image49.JP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notesSlide" Target="../notesSlides/notesSlide12.xml"/><Relationship Id="rId9"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hyperlink" Target="https://pixabay.com/en/tulips-flowers-vase-2530865/" TargetMode="External"/><Relationship Id="rId2" Type="http://schemas.openxmlformats.org/officeDocument/2006/relationships/audio" Target="../media/media2.m4a"/><Relationship Id="rId16" Type="http://schemas.openxmlformats.org/officeDocument/2006/relationships/image" Target="../media/image5.png"/><Relationship Id="rId1" Type="http://schemas.microsoft.com/office/2007/relationships/media" Target="../media/media2.m4a"/><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svg"/><Relationship Id="rId4" Type="http://schemas.openxmlformats.org/officeDocument/2006/relationships/notesSlide" Target="../notesSlides/notesSlide2.xml"/><Relationship Id="rId9" Type="http://schemas.openxmlformats.org/officeDocument/2006/relationships/image" Target="../media/image10.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media3.m4a"/><Relationship Id="rId7" Type="http://schemas.openxmlformats.org/officeDocument/2006/relationships/image" Target="../media/image17.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5.png"/><Relationship Id="rId5" Type="http://schemas.openxmlformats.org/officeDocument/2006/relationships/notesSlide" Target="../notesSlides/notesSlide3.xml"/><Relationship Id="rId10" Type="http://schemas.openxmlformats.org/officeDocument/2006/relationships/image" Target="../media/image19.png"/><Relationship Id="rId4" Type="http://schemas.openxmlformats.org/officeDocument/2006/relationships/slideLayout" Target="../slideLayouts/slideLayout2.xml"/><Relationship Id="rId9" Type="http://schemas.openxmlformats.org/officeDocument/2006/relationships/hyperlink" Target="https://www.pngall.com/angry-person-png/download/27599"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4.m4a"/><Relationship Id="rId7" Type="http://schemas.openxmlformats.org/officeDocument/2006/relationships/image" Target="../media/image21.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9.svg"/><Relationship Id="rId3" Type="http://schemas.openxmlformats.org/officeDocument/2006/relationships/audio" Target="../media/media5.m4a"/><Relationship Id="rId7" Type="http://schemas.openxmlformats.org/officeDocument/2006/relationships/image" Target="../media/image4.png"/><Relationship Id="rId12" Type="http://schemas.openxmlformats.org/officeDocument/2006/relationships/image" Target="../media/image8.png"/><Relationship Id="rId2" Type="http://schemas.microsoft.com/office/2007/relationships/media" Target="../media/media5.m4a"/><Relationship Id="rId16" Type="http://schemas.openxmlformats.org/officeDocument/2006/relationships/image" Target="../media/image5.png"/><Relationship Id="rId1" Type="http://schemas.openxmlformats.org/officeDocument/2006/relationships/tags" Target="../tags/tag4.xml"/><Relationship Id="rId6" Type="http://schemas.openxmlformats.org/officeDocument/2006/relationships/image" Target="../media/image23.png"/><Relationship Id="rId11" Type="http://schemas.openxmlformats.org/officeDocument/2006/relationships/image" Target="../media/image27.svg"/><Relationship Id="rId5" Type="http://schemas.openxmlformats.org/officeDocument/2006/relationships/notesSlide" Target="../notesSlides/notesSlide5.xml"/><Relationship Id="rId15" Type="http://schemas.openxmlformats.org/officeDocument/2006/relationships/image" Target="../media/image29.svg"/><Relationship Id="rId10" Type="http://schemas.openxmlformats.org/officeDocument/2006/relationships/image" Target="../media/image26.png"/><Relationship Id="rId4" Type="http://schemas.openxmlformats.org/officeDocument/2006/relationships/slideLayout" Target="../slideLayouts/slideLayout2.xml"/><Relationship Id="rId9" Type="http://schemas.openxmlformats.org/officeDocument/2006/relationships/image" Target="../media/image25.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6.m4a"/><Relationship Id="rId7" Type="http://schemas.openxmlformats.org/officeDocument/2006/relationships/image" Target="../media/image31.svg"/><Relationship Id="rId12" Type="http://schemas.openxmlformats.org/officeDocument/2006/relationships/image" Target="../media/image5.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30.png"/><Relationship Id="rId11" Type="http://schemas.openxmlformats.org/officeDocument/2006/relationships/image" Target="../media/image33.svg"/><Relationship Id="rId5" Type="http://schemas.openxmlformats.org/officeDocument/2006/relationships/notesSlide" Target="../notesSlides/notesSlide6.xml"/><Relationship Id="rId10"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7.m4a"/><Relationship Id="rId7" Type="http://schemas.openxmlformats.org/officeDocument/2006/relationships/image" Target="../media/image35.png"/><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image" Target="../media/image38.sv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5.png"/><Relationship Id="rId4" Type="http://schemas.openxmlformats.org/officeDocument/2006/relationships/notesSlide" Target="../notesSlides/notesSlide8.xml"/><Relationship Id="rId9" Type="http://schemas.openxmlformats.org/officeDocument/2006/relationships/image" Target="../media/image40.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8.svg"/><Relationship Id="rId3" Type="http://schemas.openxmlformats.org/officeDocument/2006/relationships/slideLayout" Target="../slideLayouts/slideLayout2.xml"/><Relationship Id="rId7" Type="http://schemas.openxmlformats.org/officeDocument/2006/relationships/image" Target="../media/image36.png"/><Relationship Id="rId12" Type="http://schemas.openxmlformats.org/officeDocument/2006/relationships/image" Target="../media/image37.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2.png"/><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image" Target="../media/image43.png"/><Relationship Id="rId4" Type="http://schemas.openxmlformats.org/officeDocument/2006/relationships/notesSlide" Target="../notesSlides/notesSlide9.xml"/><Relationship Id="rId9" Type="http://schemas.openxmlformats.org/officeDocument/2006/relationships/image" Target="../media/image40.sv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96AB-CE59-1141-3D1C-53EDB0A22410}"/>
              </a:ext>
            </a:extLst>
          </p:cNvPr>
          <p:cNvSpPr>
            <a:spLocks noGrp="1"/>
          </p:cNvSpPr>
          <p:nvPr>
            <p:ph type="title"/>
          </p:nvPr>
        </p:nvSpPr>
        <p:spPr>
          <a:xfrm>
            <a:off x="7016389" y="3894791"/>
            <a:ext cx="5019735" cy="2761543"/>
          </a:xfrm>
          <a:solidFill>
            <a:srgbClr val="FF99FF"/>
          </a:solidFill>
        </p:spPr>
        <p:txBody>
          <a:bodyPr>
            <a:normAutofit/>
          </a:bodyPr>
          <a:lstStyle/>
          <a:p>
            <a:pPr algn="ctr"/>
            <a:r>
              <a:rPr lang="en-US" dirty="0">
                <a:latin typeface="Amasis MT Pro Light" panose="02040304050005020304" pitchFamily="18" charset="0"/>
              </a:rPr>
              <a:t>The Importance of Customer Service</a:t>
            </a:r>
          </a:p>
        </p:txBody>
      </p:sp>
      <p:pic>
        <p:nvPicPr>
          <p:cNvPr id="5" name="Graphic 4" descr="Woman with afro hair">
            <a:extLst>
              <a:ext uri="{FF2B5EF4-FFF2-40B4-BE49-F238E27FC236}">
                <a16:creationId xmlns:a16="http://schemas.microsoft.com/office/drawing/2014/main" id="{86D85C96-01BB-8007-FFAA-FEEB590DDF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700" y="1209427"/>
            <a:ext cx="3875805" cy="12671956"/>
          </a:xfrm>
          <a:prstGeom prst="rect">
            <a:avLst/>
          </a:prstGeom>
        </p:spPr>
      </p:pic>
      <p:sp>
        <p:nvSpPr>
          <p:cNvPr id="66" name="Oval 65">
            <a:extLst>
              <a:ext uri="{FF2B5EF4-FFF2-40B4-BE49-F238E27FC236}">
                <a16:creationId xmlns:a16="http://schemas.microsoft.com/office/drawing/2014/main" id="{681B4F82-A6DA-93F9-6386-EC9D0448E0DC}"/>
              </a:ext>
            </a:extLst>
          </p:cNvPr>
          <p:cNvSpPr/>
          <p:nvPr/>
        </p:nvSpPr>
        <p:spPr>
          <a:xfrm>
            <a:off x="7848600" y="466725"/>
            <a:ext cx="2820757" cy="2761543"/>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386C1740-046F-D646-E65D-90EBEB830E3C}"/>
              </a:ext>
            </a:extLst>
          </p:cNvPr>
          <p:cNvPicPr>
            <a:picLocks noChangeAspect="1"/>
          </p:cNvPicPr>
          <p:nvPr>
            <a:audioFile r:link="rId3"/>
            <p:extLst>
              <p:ext uri="{DAA4B4D4-6D71-4841-9C94-3DE7FCFB9230}">
                <p14:media xmlns:p14="http://schemas.microsoft.com/office/powerpoint/2010/main" r:embed="rId2"/>
              </p:ext>
            </p:extLst>
          </p:nvPr>
        </p:nvPicPr>
        <p:blipFill>
          <a:blip r:embed="rId10"/>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1672777751"/>
      </p:ext>
    </p:extLst>
  </p:cSld>
  <p:clrMapOvr>
    <a:masterClrMapping/>
  </p:clrMapOvr>
  <mc:AlternateContent xmlns:mc="http://schemas.openxmlformats.org/markup-compatibility/2006">
    <mc:Choice xmlns:p14="http://schemas.microsoft.com/office/powerpoint/2010/main" Requires="p14">
      <p:transition spd="slow" p14:dur="2000" advTm="9926"/>
    </mc:Choice>
    <mc:Fallback>
      <p:transition spd="slow" advTm="9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32" presetClass="emph" presetSubtype="0" fill="hold" nodeType="after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bldLst>
      <p:bldP spid="2" grpId="0" animBg="1"/>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9539-CC96-B8C7-659E-B3516EA72203}"/>
              </a:ext>
            </a:extLst>
          </p:cNvPr>
          <p:cNvSpPr>
            <a:spLocks noGrp="1"/>
          </p:cNvSpPr>
          <p:nvPr>
            <p:ph type="title"/>
          </p:nvPr>
        </p:nvSpPr>
        <p:spPr>
          <a:xfrm>
            <a:off x="2157045" y="111906"/>
            <a:ext cx="8122921" cy="1325563"/>
          </a:xfrm>
          <a:solidFill>
            <a:srgbClr val="FF99FF"/>
          </a:solidFill>
        </p:spPr>
        <p:txBody>
          <a:bodyPr/>
          <a:lstStyle/>
          <a:p>
            <a:pPr algn="ctr"/>
            <a:r>
              <a:rPr lang="en-US" dirty="0">
                <a:solidFill>
                  <a:schemeClr val="bg1"/>
                </a:solidFill>
              </a:rPr>
              <a:t>The Tone of Your Voice Matters</a:t>
            </a:r>
          </a:p>
        </p:txBody>
      </p:sp>
      <p:sp>
        <p:nvSpPr>
          <p:cNvPr id="21" name="Oval 20">
            <a:extLst>
              <a:ext uri="{FF2B5EF4-FFF2-40B4-BE49-F238E27FC236}">
                <a16:creationId xmlns:a16="http://schemas.microsoft.com/office/drawing/2014/main" id="{D1DA783D-AA09-3019-779C-32736F1B391B}"/>
              </a:ext>
            </a:extLst>
          </p:cNvPr>
          <p:cNvSpPr/>
          <p:nvPr/>
        </p:nvSpPr>
        <p:spPr>
          <a:xfrm>
            <a:off x="628650" y="2095500"/>
            <a:ext cx="2667000" cy="266700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B3DB84-189A-D583-DA3C-BF68BF2686A7}"/>
              </a:ext>
            </a:extLst>
          </p:cNvPr>
          <p:cNvSpPr/>
          <p:nvPr/>
        </p:nvSpPr>
        <p:spPr>
          <a:xfrm>
            <a:off x="4724401" y="2095500"/>
            <a:ext cx="2667000" cy="2667000"/>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193B9F-DD30-EA5C-9D27-9E8DC486D663}"/>
              </a:ext>
            </a:extLst>
          </p:cNvPr>
          <p:cNvSpPr/>
          <p:nvPr/>
        </p:nvSpPr>
        <p:spPr>
          <a:xfrm>
            <a:off x="9067802" y="2095500"/>
            <a:ext cx="2667000" cy="2667000"/>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F5AE426-997A-2C24-28C8-59E6453CC328}"/>
              </a:ext>
            </a:extLst>
          </p:cNvPr>
          <p:cNvSpPr txBox="1"/>
          <p:nvPr/>
        </p:nvSpPr>
        <p:spPr>
          <a:xfrm>
            <a:off x="304800" y="4953000"/>
            <a:ext cx="3467100" cy="1077218"/>
          </a:xfrm>
          <a:prstGeom prst="rect">
            <a:avLst/>
          </a:prstGeom>
          <a:solidFill>
            <a:srgbClr val="FF99FF"/>
          </a:solidFill>
          <a:ln>
            <a:solidFill>
              <a:srgbClr val="FF99FF"/>
            </a:solidFill>
          </a:ln>
        </p:spPr>
        <p:txBody>
          <a:bodyPr wrap="square" rtlCol="0">
            <a:spAutoFit/>
          </a:bodyPr>
          <a:lstStyle/>
          <a:p>
            <a:pPr algn="ctr"/>
            <a:r>
              <a:rPr lang="en-US" sz="3200" dirty="0">
                <a:solidFill>
                  <a:schemeClr val="bg1"/>
                </a:solidFill>
              </a:rPr>
              <a:t>Show interest in their Needs</a:t>
            </a:r>
          </a:p>
        </p:txBody>
      </p:sp>
      <p:sp>
        <p:nvSpPr>
          <p:cNvPr id="25" name="TextBox 24">
            <a:extLst>
              <a:ext uri="{FF2B5EF4-FFF2-40B4-BE49-F238E27FC236}">
                <a16:creationId xmlns:a16="http://schemas.microsoft.com/office/drawing/2014/main" id="{5BC908BF-42DB-D9F0-3672-D6B3B49496CE}"/>
              </a:ext>
            </a:extLst>
          </p:cNvPr>
          <p:cNvSpPr txBox="1"/>
          <p:nvPr/>
        </p:nvSpPr>
        <p:spPr>
          <a:xfrm>
            <a:off x="4381501" y="5051199"/>
            <a:ext cx="3467100" cy="584775"/>
          </a:xfrm>
          <a:prstGeom prst="rect">
            <a:avLst/>
          </a:prstGeom>
          <a:solidFill>
            <a:srgbClr val="FF99FF"/>
          </a:solidFill>
          <a:ln>
            <a:solidFill>
              <a:srgbClr val="FF99FF"/>
            </a:solidFill>
          </a:ln>
        </p:spPr>
        <p:txBody>
          <a:bodyPr wrap="square" rtlCol="0">
            <a:spAutoFit/>
          </a:bodyPr>
          <a:lstStyle/>
          <a:p>
            <a:pPr algn="ctr"/>
            <a:r>
              <a:rPr lang="en-US" sz="3200" dirty="0">
                <a:solidFill>
                  <a:schemeClr val="bg1"/>
                </a:solidFill>
              </a:rPr>
              <a:t>Ask Questions</a:t>
            </a:r>
          </a:p>
        </p:txBody>
      </p:sp>
      <p:sp>
        <p:nvSpPr>
          <p:cNvPr id="26" name="TextBox 25">
            <a:extLst>
              <a:ext uri="{FF2B5EF4-FFF2-40B4-BE49-F238E27FC236}">
                <a16:creationId xmlns:a16="http://schemas.microsoft.com/office/drawing/2014/main" id="{C222D217-A0A5-22CA-AF8F-21E8BD140C7A}"/>
              </a:ext>
            </a:extLst>
          </p:cNvPr>
          <p:cNvSpPr txBox="1"/>
          <p:nvPr/>
        </p:nvSpPr>
        <p:spPr>
          <a:xfrm>
            <a:off x="8648700" y="5131832"/>
            <a:ext cx="3467100" cy="584775"/>
          </a:xfrm>
          <a:prstGeom prst="rect">
            <a:avLst/>
          </a:prstGeom>
          <a:solidFill>
            <a:srgbClr val="FF99FF"/>
          </a:solidFill>
          <a:ln>
            <a:solidFill>
              <a:srgbClr val="FF99FF"/>
            </a:solidFill>
          </a:ln>
        </p:spPr>
        <p:txBody>
          <a:bodyPr wrap="square" rtlCol="0">
            <a:spAutoFit/>
          </a:bodyPr>
          <a:lstStyle/>
          <a:p>
            <a:pPr algn="ctr"/>
            <a:r>
              <a:rPr lang="en-US" sz="3200" dirty="0">
                <a:solidFill>
                  <a:schemeClr val="bg1"/>
                </a:solidFill>
              </a:rPr>
              <a:t>Smile</a:t>
            </a:r>
          </a:p>
        </p:txBody>
      </p:sp>
      <p:pic>
        <p:nvPicPr>
          <p:cNvPr id="4" name="Audio 3">
            <a:hlinkClick r:id="" action="ppaction://media"/>
            <a:extLst>
              <a:ext uri="{FF2B5EF4-FFF2-40B4-BE49-F238E27FC236}">
                <a16:creationId xmlns:a16="http://schemas.microsoft.com/office/drawing/2014/main" id="{77C1BA27-EB85-06DC-9CCA-FDE63E8E19D2}"/>
              </a:ext>
            </a:extLst>
          </p:cNvPr>
          <p:cNvPicPr>
            <a:picLocks noChangeAspect="1"/>
          </p:cNvPicPr>
          <p:nvPr>
            <a:audioFile r:link="rId3"/>
            <p:extLst>
              <p:ext uri="{DAA4B4D4-6D71-4841-9C94-3DE7FCFB9230}">
                <p14:media xmlns:p14="http://schemas.microsoft.com/office/powerpoint/2010/main" r:embed="rId2"/>
              </p:ext>
            </p:extLst>
          </p:nvPr>
        </p:nvPicPr>
        <p:blipFill>
          <a:blip r:embed="rId9"/>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575823140"/>
      </p:ext>
    </p:extLst>
  </p:cSld>
  <p:clrMapOvr>
    <a:masterClrMapping/>
  </p:clrMapOvr>
  <mc:AlternateContent xmlns:mc="http://schemas.openxmlformats.org/markup-compatibility/2006">
    <mc:Choice xmlns:p14="http://schemas.microsoft.com/office/powerpoint/2010/main" Requires="p14">
      <p:transition spd="slow" p14:dur="2000" advTm="17723"/>
    </mc:Choice>
    <mc:Fallback>
      <p:transition spd="slow" advTm="17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4"/>
                </p:tgtEl>
              </p:cMediaNode>
            </p:audio>
          </p:childTnLst>
        </p:cTn>
      </p:par>
    </p:tnLst>
    <p:bldLst>
      <p:bldP spid="2" grpId="0" animBg="1"/>
      <p:bldP spid="21" grpId="0" animBg="1"/>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3398E38-AEFC-11E9-542F-5CE19F30B9D6}"/>
              </a:ext>
            </a:extLst>
          </p:cNvPr>
          <p:cNvPicPr>
            <a:picLocks noChangeAspect="1"/>
          </p:cNvPicPr>
          <p:nvPr/>
        </p:nvPicPr>
        <p:blipFill>
          <a:blip r:embed="rId6"/>
          <a:stretch>
            <a:fillRect/>
          </a:stretch>
        </p:blipFill>
        <p:spPr>
          <a:xfrm>
            <a:off x="6879102" y="0"/>
            <a:ext cx="5048250" cy="4801435"/>
          </a:xfrm>
          <a:prstGeom prst="rect">
            <a:avLst/>
          </a:prstGeom>
        </p:spPr>
      </p:pic>
      <p:pic>
        <p:nvPicPr>
          <p:cNvPr id="21" name="Picture 20">
            <a:extLst>
              <a:ext uri="{FF2B5EF4-FFF2-40B4-BE49-F238E27FC236}">
                <a16:creationId xmlns:a16="http://schemas.microsoft.com/office/drawing/2014/main" id="{9E3AAACC-1404-F119-E738-1166ABAFAA31}"/>
              </a:ext>
            </a:extLst>
          </p:cNvPr>
          <p:cNvPicPr>
            <a:picLocks noChangeAspect="1"/>
          </p:cNvPicPr>
          <p:nvPr/>
        </p:nvPicPr>
        <p:blipFill rotWithShape="1">
          <a:blip r:embed="rId7"/>
          <a:srcRect l="7985" t="5445" r="8168" b="7805"/>
          <a:stretch/>
        </p:blipFill>
        <p:spPr>
          <a:xfrm>
            <a:off x="4046660" y="224448"/>
            <a:ext cx="3249638" cy="3362179"/>
          </a:xfrm>
          <a:prstGeom prst="rect">
            <a:avLst/>
          </a:prstGeom>
        </p:spPr>
      </p:pic>
      <p:pic>
        <p:nvPicPr>
          <p:cNvPr id="22" name="Picture 21">
            <a:extLst>
              <a:ext uri="{FF2B5EF4-FFF2-40B4-BE49-F238E27FC236}">
                <a16:creationId xmlns:a16="http://schemas.microsoft.com/office/drawing/2014/main" id="{2C6D2762-6612-3B4F-0CE0-F0EF97CFD510}"/>
              </a:ext>
            </a:extLst>
          </p:cNvPr>
          <p:cNvPicPr>
            <a:picLocks noChangeAspect="1"/>
          </p:cNvPicPr>
          <p:nvPr/>
        </p:nvPicPr>
        <p:blipFill>
          <a:blip r:embed="rId8"/>
          <a:stretch>
            <a:fillRect/>
          </a:stretch>
        </p:blipFill>
        <p:spPr>
          <a:xfrm>
            <a:off x="319326" y="230984"/>
            <a:ext cx="3429000" cy="4705350"/>
          </a:xfrm>
          <a:prstGeom prst="rect">
            <a:avLst/>
          </a:prstGeom>
        </p:spPr>
      </p:pic>
      <p:sp>
        <p:nvSpPr>
          <p:cNvPr id="2" name="Title 1">
            <a:extLst>
              <a:ext uri="{FF2B5EF4-FFF2-40B4-BE49-F238E27FC236}">
                <a16:creationId xmlns:a16="http://schemas.microsoft.com/office/drawing/2014/main" id="{4AB68EF2-19E3-A0F5-77D3-51DB3DD4008B}"/>
              </a:ext>
            </a:extLst>
          </p:cNvPr>
          <p:cNvSpPr>
            <a:spLocks noGrp="1"/>
          </p:cNvSpPr>
          <p:nvPr>
            <p:ph type="title"/>
          </p:nvPr>
        </p:nvSpPr>
        <p:spPr>
          <a:xfrm>
            <a:off x="683748" y="224448"/>
            <a:ext cx="7271730" cy="1013802"/>
          </a:xfrm>
          <a:solidFill>
            <a:srgbClr val="FF99FF"/>
          </a:solidFill>
        </p:spPr>
        <p:txBody>
          <a:bodyPr/>
          <a:lstStyle/>
          <a:p>
            <a:pPr algn="ctr"/>
            <a:r>
              <a:rPr lang="en-US" dirty="0">
                <a:solidFill>
                  <a:schemeClr val="bg1"/>
                </a:solidFill>
              </a:rPr>
              <a:t>Thank you for coming in. </a:t>
            </a:r>
          </a:p>
        </p:txBody>
      </p:sp>
      <p:pic>
        <p:nvPicPr>
          <p:cNvPr id="24" name="Picture 23">
            <a:extLst>
              <a:ext uri="{FF2B5EF4-FFF2-40B4-BE49-F238E27FC236}">
                <a16:creationId xmlns:a16="http://schemas.microsoft.com/office/drawing/2014/main" id="{D9C9E25C-ED38-E835-88D3-AB36DE4CFAEF}"/>
              </a:ext>
            </a:extLst>
          </p:cNvPr>
          <p:cNvPicPr>
            <a:picLocks noChangeAspect="1"/>
          </p:cNvPicPr>
          <p:nvPr/>
        </p:nvPicPr>
        <p:blipFill rotWithShape="1">
          <a:blip r:embed="rId9"/>
          <a:srcRect l="25332" t="5893" r="23253" b="4916"/>
          <a:stretch/>
        </p:blipFill>
        <p:spPr>
          <a:xfrm>
            <a:off x="7536378" y="4088905"/>
            <a:ext cx="1498899" cy="2600179"/>
          </a:xfrm>
          <a:prstGeom prst="rect">
            <a:avLst/>
          </a:prstGeom>
        </p:spPr>
      </p:pic>
      <p:pic>
        <p:nvPicPr>
          <p:cNvPr id="25" name="Picture 24">
            <a:extLst>
              <a:ext uri="{FF2B5EF4-FFF2-40B4-BE49-F238E27FC236}">
                <a16:creationId xmlns:a16="http://schemas.microsoft.com/office/drawing/2014/main" id="{B1CF1EFA-47D1-F51A-518E-69C31892D751}"/>
              </a:ext>
            </a:extLst>
          </p:cNvPr>
          <p:cNvPicPr>
            <a:picLocks noChangeAspect="1"/>
          </p:cNvPicPr>
          <p:nvPr/>
        </p:nvPicPr>
        <p:blipFill>
          <a:blip r:embed="rId10"/>
          <a:stretch>
            <a:fillRect/>
          </a:stretch>
        </p:blipFill>
        <p:spPr>
          <a:xfrm>
            <a:off x="10203224" y="1689159"/>
            <a:ext cx="1979060" cy="4325815"/>
          </a:xfrm>
          <a:prstGeom prst="rect">
            <a:avLst/>
          </a:prstGeom>
        </p:spPr>
      </p:pic>
      <p:pic>
        <p:nvPicPr>
          <p:cNvPr id="26" name="Graphic 25" descr="A waving man">
            <a:extLst>
              <a:ext uri="{FF2B5EF4-FFF2-40B4-BE49-F238E27FC236}">
                <a16:creationId xmlns:a16="http://schemas.microsoft.com/office/drawing/2014/main" id="{5DA2884C-6B55-B64B-0F39-DF89350B6F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63700" y="2138814"/>
            <a:ext cx="1495425" cy="4581525"/>
          </a:xfrm>
          <a:prstGeom prst="rect">
            <a:avLst/>
          </a:prstGeom>
        </p:spPr>
      </p:pic>
      <p:pic>
        <p:nvPicPr>
          <p:cNvPr id="27" name="Graphic 26" descr="Woman wearing shirt with pattern">
            <a:extLst>
              <a:ext uri="{FF2B5EF4-FFF2-40B4-BE49-F238E27FC236}">
                <a16:creationId xmlns:a16="http://schemas.microsoft.com/office/drawing/2014/main" id="{72241CF3-052C-62C7-D4E3-FACDC3F019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48247" y="2138814"/>
            <a:ext cx="1971675" cy="4410075"/>
          </a:xfrm>
          <a:prstGeom prst="rect">
            <a:avLst/>
          </a:prstGeom>
        </p:spPr>
      </p:pic>
      <p:pic>
        <p:nvPicPr>
          <p:cNvPr id="28" name="Picture 4" descr="Flower Vase PNG Transparent | PNG Mart">
            <a:extLst>
              <a:ext uri="{FF2B5EF4-FFF2-40B4-BE49-F238E27FC236}">
                <a16:creationId xmlns:a16="http://schemas.microsoft.com/office/drawing/2014/main" id="{7E69525D-8A49-8AFD-D08B-1E80C25296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5534" y="1154047"/>
            <a:ext cx="1543927" cy="2571938"/>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0" descr="Transparent Tulips Bouquet Png Clipart Picture - Transparent Background Flower Bouquet Png, Png Download - birthday flower bouquets png">
            <a:extLst>
              <a:ext uri="{FF2B5EF4-FFF2-40B4-BE49-F238E27FC236}">
                <a16:creationId xmlns:a16="http://schemas.microsoft.com/office/drawing/2014/main" id="{EC156781-99E6-7D09-86F6-63B1325999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Flower Bouquet PNG Transparent Images, Pictures, Photos | PNG Arts">
            <a:extLst>
              <a:ext uri="{FF2B5EF4-FFF2-40B4-BE49-F238E27FC236}">
                <a16:creationId xmlns:a16="http://schemas.microsoft.com/office/drawing/2014/main" id="{47D527D0-D660-B1F2-BB66-8B03D45FE8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45503" y="2824301"/>
            <a:ext cx="1704428" cy="151955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3D837D32-EB35-8B03-2CE9-27E913766D21}"/>
              </a:ext>
            </a:extLst>
          </p:cNvPr>
          <p:cNvPicPr>
            <a:picLocks noChangeAspect="1"/>
          </p:cNvPicPr>
          <p:nvPr>
            <a:audioFile r:link="rId3"/>
            <p:extLst>
              <p:ext uri="{DAA4B4D4-6D71-4841-9C94-3DE7FCFB9230}">
                <p14:media xmlns:p14="http://schemas.microsoft.com/office/powerpoint/2010/main" r:embed="rId2"/>
              </p:ext>
            </p:extLst>
          </p:nvPr>
        </p:nvPicPr>
        <p:blipFill>
          <a:blip r:embed="rId17"/>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4248486759"/>
      </p:ext>
    </p:extLst>
  </p:cSld>
  <p:clrMapOvr>
    <a:masterClrMapping/>
  </p:clrMapOvr>
  <mc:AlternateContent xmlns:mc="http://schemas.openxmlformats.org/markup-compatibility/2006">
    <mc:Choice xmlns:p14="http://schemas.microsoft.com/office/powerpoint/2010/main" Requires="p14">
      <p:transition spd="slow" p14:dur="2000" advTm="12447"/>
    </mc:Choice>
    <mc:Fallback>
      <p:transition spd="slow" advTm="12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500"/>
                            </p:stCondLst>
                            <p:childTnLst>
                              <p:par>
                                <p:cTn id="13" presetID="35" presetClass="path" presetSubtype="0" accel="50000" decel="50000" fill="hold" nodeType="afterEffect">
                                  <p:stCondLst>
                                    <p:cond delay="1500"/>
                                  </p:stCondLst>
                                  <p:childTnLst>
                                    <p:animMotion origin="layout" path="M -2.08333E-7 -3.33333E-6 L -0.53919 -0.0125 " pathEditMode="relative" rAng="0" ptsTypes="AA">
                                      <p:cBhvr>
                                        <p:cTn id="14" dur="2000" fill="hold"/>
                                        <p:tgtEl>
                                          <p:spTgt spid="26"/>
                                        </p:tgtEl>
                                        <p:attrNameLst>
                                          <p:attrName>ppt_x</p:attrName>
                                          <p:attrName>ppt_y</p:attrName>
                                        </p:attrNameLst>
                                      </p:cBhvr>
                                      <p:rCtr x="-26966" y="-625"/>
                                    </p:animMotion>
                                  </p:childTnLst>
                                </p:cTn>
                              </p:par>
                              <p:par>
                                <p:cTn id="15" presetID="35" presetClass="path" presetSubtype="0" accel="50000" decel="50000" fill="hold" nodeType="withEffect">
                                  <p:stCondLst>
                                    <p:cond delay="1500"/>
                                  </p:stCondLst>
                                  <p:childTnLst>
                                    <p:animMotion origin="layout" path="M 3.125E-6 -3.33333E-6 L -0.54649 -0.03703 " pathEditMode="relative" rAng="0" ptsTypes="AA">
                                      <p:cBhvr>
                                        <p:cTn id="16" dur="2000" fill="hold"/>
                                        <p:tgtEl>
                                          <p:spTgt spid="27"/>
                                        </p:tgtEl>
                                        <p:attrNameLst>
                                          <p:attrName>ppt_x</p:attrName>
                                          <p:attrName>ppt_y</p:attrName>
                                        </p:attrNameLst>
                                      </p:cBhvr>
                                      <p:rCtr x="-27331" y="-1852"/>
                                    </p:animMotion>
                                  </p:childTnLst>
                                </p:cTn>
                              </p:par>
                              <p:par>
                                <p:cTn id="17" presetID="35" presetClass="path" presetSubtype="0" accel="50000" decel="50000" fill="hold" nodeType="withEffect">
                                  <p:stCondLst>
                                    <p:cond delay="1500"/>
                                  </p:stCondLst>
                                  <p:childTnLst>
                                    <p:animMotion origin="layout" path="M 7.39968E-18 -2.22222E-6 L -0.70208 -0.04467 " pathEditMode="relative" rAng="0" ptsTypes="AA">
                                      <p:cBhvr>
                                        <p:cTn id="18" dur="2000" fill="hold"/>
                                        <p:tgtEl>
                                          <p:spTgt spid="5132"/>
                                        </p:tgtEl>
                                        <p:attrNameLst>
                                          <p:attrName>ppt_x</p:attrName>
                                          <p:attrName>ppt_y</p:attrName>
                                        </p:attrNameLst>
                                      </p:cBhvr>
                                      <p:rCtr x="-35104" y="-2222"/>
                                    </p:animMotion>
                                  </p:childTnLst>
                                </p:cTn>
                              </p:par>
                              <p:par>
                                <p:cTn id="19" presetID="35" presetClass="path" presetSubtype="0" accel="50000" decel="50000" fill="hold" nodeType="withEffect">
                                  <p:stCondLst>
                                    <p:cond delay="1500"/>
                                  </p:stCondLst>
                                  <p:childTnLst>
                                    <p:animMotion origin="layout" path="M -2.08333E-7 2.96296E-6 L -0.55951 -0.00023 " pathEditMode="relative" rAng="0" ptsTypes="AA">
                                      <p:cBhvr>
                                        <p:cTn id="20" dur="2000" fill="hold"/>
                                        <p:tgtEl>
                                          <p:spTgt spid="28"/>
                                        </p:tgtEl>
                                        <p:attrNameLst>
                                          <p:attrName>ppt_x</p:attrName>
                                          <p:attrName>ppt_y</p:attrName>
                                        </p:attrNameLst>
                                      </p:cBhvr>
                                      <p:rCtr x="-27982" y="-23"/>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5" name="Graphic 4" descr="Woman with afro hair">
            <a:extLst>
              <a:ext uri="{FF2B5EF4-FFF2-40B4-BE49-F238E27FC236}">
                <a16:creationId xmlns:a16="http://schemas.microsoft.com/office/drawing/2014/main" id="{8EF9C3A7-1274-52C4-5B70-5B8A78F19B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576" y="769253"/>
            <a:ext cx="4282221" cy="14000737"/>
          </a:xfrm>
          <a:prstGeom prst="rect">
            <a:avLst/>
          </a:prstGeom>
        </p:spPr>
      </p:pic>
      <p:sp>
        <p:nvSpPr>
          <p:cNvPr id="7" name="Oval 6">
            <a:extLst>
              <a:ext uri="{FF2B5EF4-FFF2-40B4-BE49-F238E27FC236}">
                <a16:creationId xmlns:a16="http://schemas.microsoft.com/office/drawing/2014/main" id="{811E3D2C-72E9-F87A-1215-09E203635843}"/>
              </a:ext>
            </a:extLst>
          </p:cNvPr>
          <p:cNvSpPr/>
          <p:nvPr/>
        </p:nvSpPr>
        <p:spPr>
          <a:xfrm>
            <a:off x="4187484" y="432582"/>
            <a:ext cx="2831431" cy="2616591"/>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EE2A2D7-E7C0-73C6-075F-EEFCF2D6061A}"/>
              </a:ext>
            </a:extLst>
          </p:cNvPr>
          <p:cNvSpPr/>
          <p:nvPr/>
        </p:nvSpPr>
        <p:spPr>
          <a:xfrm>
            <a:off x="6360414" y="3249637"/>
            <a:ext cx="2894427" cy="2894427"/>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3C1FF1-B422-ECF8-03B3-7C00F4F59F85}"/>
              </a:ext>
            </a:extLst>
          </p:cNvPr>
          <p:cNvSpPr/>
          <p:nvPr/>
        </p:nvSpPr>
        <p:spPr>
          <a:xfrm>
            <a:off x="8849532" y="527540"/>
            <a:ext cx="3094892" cy="3094892"/>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4618587E-AE73-1CA1-572A-F294AC2AFF8F}"/>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38844224"/>
      </p:ext>
    </p:extLst>
  </p:cSld>
  <p:clrMapOvr>
    <a:masterClrMapping/>
  </p:clrMapOvr>
  <mc:AlternateContent xmlns:mc="http://schemas.openxmlformats.org/markup-compatibility/2006">
    <mc:Choice xmlns:p14="http://schemas.microsoft.com/office/powerpoint/2010/main" Requires="p14">
      <p:transition spd="slow" p14:dur="2000" advTm="8999"/>
    </mc:Choice>
    <mc:Fallback>
      <p:transition spd="slow" advTm="8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6" presetClass="entr" presetSubtype="21"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
                </p:tgtEl>
              </p:cMediaNode>
            </p:audio>
          </p:childTnLst>
        </p:cTn>
      </p:par>
    </p:tnLst>
    <p:bldLst>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F7FA27D-DACB-96A4-4C64-669562C639A5}"/>
              </a:ext>
            </a:extLst>
          </p:cNvPr>
          <p:cNvSpPr/>
          <p:nvPr/>
        </p:nvSpPr>
        <p:spPr>
          <a:xfrm>
            <a:off x="3562350" y="1571625"/>
            <a:ext cx="4991100" cy="488632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8CF7FA-9442-9BA3-2FB8-290ADD0EB5F2}"/>
              </a:ext>
            </a:extLst>
          </p:cNvPr>
          <p:cNvSpPr txBox="1"/>
          <p:nvPr/>
        </p:nvSpPr>
        <p:spPr>
          <a:xfrm>
            <a:off x="2647950" y="400050"/>
            <a:ext cx="7086600" cy="1107996"/>
          </a:xfrm>
          <a:prstGeom prst="rect">
            <a:avLst/>
          </a:prstGeom>
          <a:noFill/>
        </p:spPr>
        <p:txBody>
          <a:bodyPr wrap="square" rtlCol="0">
            <a:spAutoFit/>
          </a:bodyPr>
          <a:lstStyle/>
          <a:p>
            <a:r>
              <a:rPr lang="en-US" sz="6600" dirty="0">
                <a:solidFill>
                  <a:schemeClr val="bg1"/>
                </a:solidFill>
                <a:latin typeface="Informal Roman" panose="030604020304060B0204" pitchFamily="66" charset="0"/>
              </a:rPr>
              <a:t>A great place to bloom!</a:t>
            </a:r>
          </a:p>
        </p:txBody>
      </p:sp>
      <p:pic>
        <p:nvPicPr>
          <p:cNvPr id="3" name="Audio 2">
            <a:hlinkClick r:id="" action="ppaction://media"/>
            <a:extLst>
              <a:ext uri="{FF2B5EF4-FFF2-40B4-BE49-F238E27FC236}">
                <a16:creationId xmlns:a16="http://schemas.microsoft.com/office/drawing/2014/main" id="{B483A654-9D3F-8EE8-1A23-AE17BD3E6EB2}"/>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89030640"/>
      </p:ext>
    </p:extLst>
  </p:cSld>
  <p:clrMapOvr>
    <a:masterClrMapping/>
  </p:clrMapOvr>
  <mc:AlternateContent xmlns:mc="http://schemas.openxmlformats.org/markup-compatibility/2006">
    <mc:Choice xmlns:p14="http://schemas.microsoft.com/office/powerpoint/2010/main" Requires="p14">
      <p:transition spd="slow" p14:dur="2000" advTm="5873"/>
    </mc:Choice>
    <mc:Fallback>
      <p:transition spd="slow" advTm="5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8542C2-E627-0B63-B840-CDCDA6221371}"/>
              </a:ext>
            </a:extLst>
          </p:cNvPr>
          <p:cNvGrpSpPr/>
          <p:nvPr/>
        </p:nvGrpSpPr>
        <p:grpSpPr>
          <a:xfrm>
            <a:off x="379828" y="52721"/>
            <a:ext cx="4941979" cy="9591290"/>
            <a:chOff x="4919662" y="739178"/>
            <a:chExt cx="2352675" cy="4656734"/>
          </a:xfrm>
        </p:grpSpPr>
        <p:pic>
          <p:nvPicPr>
            <p:cNvPr id="5" name="Graphic 4" descr="Female wearing a skirt">
              <a:extLst>
                <a:ext uri="{FF2B5EF4-FFF2-40B4-BE49-F238E27FC236}">
                  <a16:creationId xmlns:a16="http://schemas.microsoft.com/office/drawing/2014/main" id="{E08B0479-7FD7-79A5-6DCF-FD2160191D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19662" y="1462087"/>
              <a:ext cx="2352675" cy="3933825"/>
            </a:xfrm>
            <a:prstGeom prst="rect">
              <a:avLst/>
            </a:prstGeom>
          </p:spPr>
        </p:pic>
        <p:pic>
          <p:nvPicPr>
            <p:cNvPr id="9" name="Graphic 8" descr="Woman with afro hair">
              <a:extLst>
                <a:ext uri="{FF2B5EF4-FFF2-40B4-BE49-F238E27FC236}">
                  <a16:creationId xmlns:a16="http://schemas.microsoft.com/office/drawing/2014/main" id="{66713D39-420F-F4ED-ADD1-3D5666B0F1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8737" y="739178"/>
              <a:ext cx="1085850" cy="971550"/>
            </a:xfrm>
            <a:prstGeom prst="rect">
              <a:avLst/>
            </a:prstGeom>
          </p:spPr>
        </p:pic>
        <p:pic>
          <p:nvPicPr>
            <p:cNvPr id="11" name="Graphic 10" descr="A smiling woman">
              <a:extLst>
                <a:ext uri="{FF2B5EF4-FFF2-40B4-BE49-F238E27FC236}">
                  <a16:creationId xmlns:a16="http://schemas.microsoft.com/office/drawing/2014/main" id="{BC66EAB1-BD21-F1AA-F60F-E26C00E2D1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64099" y="1262900"/>
              <a:ext cx="304800" cy="333375"/>
            </a:xfrm>
            <a:prstGeom prst="rect">
              <a:avLst/>
            </a:prstGeom>
          </p:spPr>
        </p:pic>
      </p:grpSp>
      <p:pic>
        <p:nvPicPr>
          <p:cNvPr id="14" name="Picture 13" descr="A vase of tulips&#10;&#10;Description automatically generated with medium confidence">
            <a:extLst>
              <a:ext uri="{FF2B5EF4-FFF2-40B4-BE49-F238E27FC236}">
                <a16:creationId xmlns:a16="http://schemas.microsoft.com/office/drawing/2014/main" id="{4043C628-0454-077B-258B-C38F18B1B571}"/>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106129" y="732842"/>
            <a:ext cx="3298143" cy="3196047"/>
          </a:xfrm>
          <a:prstGeom prst="rect">
            <a:avLst/>
          </a:prstGeom>
        </p:spPr>
      </p:pic>
      <p:pic>
        <p:nvPicPr>
          <p:cNvPr id="1028" name="Picture 4" descr="Flower Vase PNG Transparent | PNG Mart">
            <a:extLst>
              <a:ext uri="{FF2B5EF4-FFF2-40B4-BE49-F238E27FC236}">
                <a16:creationId xmlns:a16="http://schemas.microsoft.com/office/drawing/2014/main" id="{566CA4F8-BB16-D6EF-D2DF-D01907E3D7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5347" y="3593579"/>
            <a:ext cx="2400300" cy="3998520"/>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12" descr="Vase Image Transparent Transparent Background Free Download - PNGImages">
            <a:extLst>
              <a:ext uri="{FF2B5EF4-FFF2-40B4-BE49-F238E27FC236}">
                <a16:creationId xmlns:a16="http://schemas.microsoft.com/office/drawing/2014/main" id="{9216F332-0C60-1F48-7792-EEC1383F4CFE}"/>
              </a:ext>
            </a:extLst>
          </p:cNvPr>
          <p:cNvSpPr>
            <a:spLocks noChangeAspect="1" noChangeArrowheads="1"/>
          </p:cNvSpPr>
          <p:nvPr/>
        </p:nvSpPr>
        <p:spPr bwMode="auto">
          <a:xfrm>
            <a:off x="5943600" y="3276600"/>
            <a:ext cx="3448050" cy="3448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2" name="Picture 28" descr="Download BOUQUET Free PNG transparent image and clipart">
            <a:extLst>
              <a:ext uri="{FF2B5EF4-FFF2-40B4-BE49-F238E27FC236}">
                <a16:creationId xmlns:a16="http://schemas.microsoft.com/office/drawing/2014/main" id="{A3172524-7546-3B80-FE39-9BA78401B1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0" y="7592099"/>
            <a:ext cx="38100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Bouquet flowers PNG transparent image download, size: 300x300px">
            <a:extLst>
              <a:ext uri="{FF2B5EF4-FFF2-40B4-BE49-F238E27FC236}">
                <a16:creationId xmlns:a16="http://schemas.microsoft.com/office/drawing/2014/main" id="{F3FC3012-C965-925E-A877-BCB5DB30B15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2695" y="719676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E4427756-3DBF-ACE6-6C6E-220EA889CA15}"/>
              </a:ext>
            </a:extLst>
          </p:cNvPr>
          <p:cNvPicPr>
            <a:picLocks noChangeAspect="1"/>
          </p:cNvPicPr>
          <p:nvPr>
            <a:audioFile r:link="rId2"/>
            <p:extLst>
              <p:ext uri="{DAA4B4D4-6D71-4841-9C94-3DE7FCFB9230}">
                <p14:media xmlns:p14="http://schemas.microsoft.com/office/powerpoint/2010/main" r:embed="rId1"/>
              </p:ext>
            </p:extLst>
          </p:nvPr>
        </p:nvPicPr>
        <p:blipFill>
          <a:blip r:embed="rId1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21279119"/>
      </p:ext>
    </p:extLst>
  </p:cSld>
  <p:clrMapOvr>
    <a:masterClrMapping/>
  </p:clrMapOvr>
  <mc:AlternateContent xmlns:mc="http://schemas.openxmlformats.org/markup-compatibility/2006">
    <mc:Choice xmlns:p14="http://schemas.microsoft.com/office/powerpoint/2010/main" Requires="p14">
      <p:transition spd="slow" p14:dur="2000" advTm="8636"/>
    </mc:Choice>
    <mc:Fallback>
      <p:transition spd="slow" advTm="8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6" presetClass="entr" presetSubtype="2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500"/>
                                        <p:tgtEl>
                                          <p:spTgt spid="12"/>
                                        </p:tgtEl>
                                      </p:cBhvr>
                                    </p:animEffect>
                                  </p:childTnLst>
                                </p:cTn>
                              </p:par>
                            </p:childTnLst>
                          </p:cTn>
                        </p:par>
                        <p:par>
                          <p:cTn id="10" fill="hold">
                            <p:stCondLst>
                              <p:cond delay="500"/>
                            </p:stCondLst>
                            <p:childTnLst>
                              <p:par>
                                <p:cTn id="11" presetID="44" presetClass="path" presetSubtype="0" accel="50000" decel="50000" fill="hold" nodeType="afterEffect">
                                  <p:stCondLst>
                                    <p:cond delay="0"/>
                                  </p:stCondLst>
                                  <p:childTnLst>
                                    <p:animMotion origin="layout" path="M -0.07487 0.0213 L 0.15547 -0.06157 C 0.20273 -0.08009 0.275 -0.09004 0.35039 -0.09004 C 0.43593 -0.09004 0.50507 -0.08009 0.55273 -0.06157 L 0.78346 0.0213 " pathEditMode="relative" rAng="0" ptsTypes="AAAAA">
                                      <p:cBhvr>
                                        <p:cTn id="12" dur="2000" fill="hold"/>
                                        <p:tgtEl>
                                          <p:spTgt spid="14"/>
                                        </p:tgtEl>
                                        <p:attrNameLst>
                                          <p:attrName>ppt_x</p:attrName>
                                          <p:attrName>ppt_y</p:attrName>
                                        </p:attrNameLst>
                                      </p:cBhvr>
                                      <p:rCtr x="42917" y="-5579"/>
                                    </p:animMotion>
                                  </p:childTnLst>
                                </p:cTn>
                              </p:par>
                              <p:par>
                                <p:cTn id="13" presetID="63" presetClass="path" presetSubtype="0" accel="50000" decel="50000" fill="hold" nodeType="withEffect">
                                  <p:stCondLst>
                                    <p:cond delay="0"/>
                                  </p:stCondLst>
                                  <p:childTnLst>
                                    <p:animMotion origin="layout" path="M -1.45833E-6 7.40741E-7 L 0.75013 -0.13333 " pathEditMode="relative" rAng="0" ptsTypes="AA">
                                      <p:cBhvr>
                                        <p:cTn id="14" dur="2000" fill="hold"/>
                                        <p:tgtEl>
                                          <p:spTgt spid="1028"/>
                                        </p:tgtEl>
                                        <p:attrNameLst>
                                          <p:attrName>ppt_x</p:attrName>
                                          <p:attrName>ppt_y</p:attrName>
                                        </p:attrNameLst>
                                      </p:cBhvr>
                                      <p:rCtr x="37500" y="-6667"/>
                                    </p:animMotion>
                                  </p:childTnLst>
                                </p:cTn>
                              </p:par>
                              <p:par>
                                <p:cTn id="15" presetID="64" presetClass="path" presetSubtype="0" accel="50000" decel="50000" fill="hold" nodeType="withEffect">
                                  <p:stCondLst>
                                    <p:cond delay="0"/>
                                  </p:stCondLst>
                                  <p:childTnLst>
                                    <p:animMotion origin="layout" path="M 1.11022E-16 -3.33333E-6 L -0.00781 -0.69375 " pathEditMode="relative" rAng="0" ptsTypes="AA">
                                      <p:cBhvr>
                                        <p:cTn id="16" dur="2000" fill="hold"/>
                                        <p:tgtEl>
                                          <p:spTgt spid="1052"/>
                                        </p:tgtEl>
                                        <p:attrNameLst>
                                          <p:attrName>ppt_x</p:attrName>
                                          <p:attrName>ppt_y</p:attrName>
                                        </p:attrNameLst>
                                      </p:cBhvr>
                                      <p:rCtr x="-391" y="-34699"/>
                                    </p:animMotion>
                                  </p:childTnLst>
                                </p:cTn>
                              </p:par>
                              <p:par>
                                <p:cTn id="17" presetID="56" presetClass="path" presetSubtype="0" accel="50000" decel="50000" fill="hold" nodeType="withEffect">
                                  <p:stCondLst>
                                    <p:cond delay="0"/>
                                  </p:stCondLst>
                                  <p:childTnLst>
                                    <p:animMotion origin="layout" path="M -4.16667E-6 1.11111E-6 L 0.34896 -1.03287 " pathEditMode="relative" rAng="0" ptsTypes="AA">
                                      <p:cBhvr>
                                        <p:cTn id="18" dur="2000" fill="hold"/>
                                        <p:tgtEl>
                                          <p:spTgt spid="1056"/>
                                        </p:tgtEl>
                                        <p:attrNameLst>
                                          <p:attrName>ppt_x</p:attrName>
                                          <p:attrName>ppt_y</p:attrName>
                                        </p:attrNameLst>
                                      </p:cBhvr>
                                      <p:rCtr x="17448" y="-51644"/>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7A15-360B-17BD-E771-90E55E078A3A}"/>
              </a:ext>
            </a:extLst>
          </p:cNvPr>
          <p:cNvPicPr>
            <a:picLocks noChangeAspect="1"/>
          </p:cNvPicPr>
          <p:nvPr/>
        </p:nvPicPr>
        <p:blipFill>
          <a:blip r:embed="rId6"/>
          <a:stretch>
            <a:fillRect/>
          </a:stretch>
        </p:blipFill>
        <p:spPr>
          <a:xfrm>
            <a:off x="7535802" y="1764062"/>
            <a:ext cx="4621881" cy="7463037"/>
          </a:xfrm>
          <a:prstGeom prst="rect">
            <a:avLst/>
          </a:prstGeom>
        </p:spPr>
      </p:pic>
      <p:pic>
        <p:nvPicPr>
          <p:cNvPr id="5" name="Picture 4">
            <a:extLst>
              <a:ext uri="{FF2B5EF4-FFF2-40B4-BE49-F238E27FC236}">
                <a16:creationId xmlns:a16="http://schemas.microsoft.com/office/drawing/2014/main" id="{B293AD34-DC2E-F1DA-C5F1-82AFDF7C96DE}"/>
              </a:ext>
            </a:extLst>
          </p:cNvPr>
          <p:cNvPicPr>
            <a:picLocks noChangeAspect="1"/>
          </p:cNvPicPr>
          <p:nvPr/>
        </p:nvPicPr>
        <p:blipFill>
          <a:blip r:embed="rId7"/>
          <a:stretch>
            <a:fillRect/>
          </a:stretch>
        </p:blipFill>
        <p:spPr>
          <a:xfrm>
            <a:off x="3626635" y="1795760"/>
            <a:ext cx="4938729" cy="779158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68336B7-DD4B-A92C-DAFB-42834118212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21189" y="2620594"/>
            <a:ext cx="3817345" cy="5749975"/>
          </a:xfrm>
          <a:prstGeom prst="rect">
            <a:avLst/>
          </a:prstGeom>
        </p:spPr>
      </p:pic>
      <p:pic>
        <p:nvPicPr>
          <p:cNvPr id="27" name="Picture 26">
            <a:extLst>
              <a:ext uri="{FF2B5EF4-FFF2-40B4-BE49-F238E27FC236}">
                <a16:creationId xmlns:a16="http://schemas.microsoft.com/office/drawing/2014/main" id="{6EE10026-4628-A749-7678-82E984DA69A8}"/>
              </a:ext>
            </a:extLst>
          </p:cNvPr>
          <p:cNvPicPr>
            <a:picLocks noChangeAspect="1"/>
          </p:cNvPicPr>
          <p:nvPr/>
        </p:nvPicPr>
        <p:blipFill>
          <a:blip r:embed="rId10"/>
          <a:stretch>
            <a:fillRect/>
          </a:stretch>
        </p:blipFill>
        <p:spPr>
          <a:xfrm>
            <a:off x="248301" y="247722"/>
            <a:ext cx="2418431" cy="1535704"/>
          </a:xfrm>
          <a:prstGeom prst="rect">
            <a:avLst/>
          </a:prstGeom>
        </p:spPr>
      </p:pic>
      <p:pic>
        <p:nvPicPr>
          <p:cNvPr id="28" name="Picture 27">
            <a:extLst>
              <a:ext uri="{FF2B5EF4-FFF2-40B4-BE49-F238E27FC236}">
                <a16:creationId xmlns:a16="http://schemas.microsoft.com/office/drawing/2014/main" id="{C498477E-E2A6-EB99-B0C4-446BBE13D2BB}"/>
              </a:ext>
            </a:extLst>
          </p:cNvPr>
          <p:cNvPicPr>
            <a:picLocks noChangeAspect="1"/>
          </p:cNvPicPr>
          <p:nvPr/>
        </p:nvPicPr>
        <p:blipFill>
          <a:blip r:embed="rId10"/>
          <a:stretch>
            <a:fillRect/>
          </a:stretch>
        </p:blipFill>
        <p:spPr>
          <a:xfrm>
            <a:off x="4687085" y="78481"/>
            <a:ext cx="2399381" cy="1523607"/>
          </a:xfrm>
          <a:prstGeom prst="rect">
            <a:avLst/>
          </a:prstGeom>
        </p:spPr>
      </p:pic>
      <p:pic>
        <p:nvPicPr>
          <p:cNvPr id="29" name="Picture 28">
            <a:extLst>
              <a:ext uri="{FF2B5EF4-FFF2-40B4-BE49-F238E27FC236}">
                <a16:creationId xmlns:a16="http://schemas.microsoft.com/office/drawing/2014/main" id="{90C2AA71-1264-579A-CC34-8CD7A329D345}"/>
              </a:ext>
            </a:extLst>
          </p:cNvPr>
          <p:cNvPicPr>
            <a:picLocks noChangeAspect="1"/>
          </p:cNvPicPr>
          <p:nvPr/>
        </p:nvPicPr>
        <p:blipFill>
          <a:blip r:embed="rId10"/>
          <a:stretch>
            <a:fillRect/>
          </a:stretch>
        </p:blipFill>
        <p:spPr>
          <a:xfrm>
            <a:off x="9106819" y="0"/>
            <a:ext cx="2399381" cy="1523607"/>
          </a:xfrm>
          <a:prstGeom prst="rect">
            <a:avLst/>
          </a:prstGeom>
        </p:spPr>
      </p:pic>
      <p:pic>
        <p:nvPicPr>
          <p:cNvPr id="3" name="Audio 2">
            <a:hlinkClick r:id="" action="ppaction://media"/>
            <a:extLst>
              <a:ext uri="{FF2B5EF4-FFF2-40B4-BE49-F238E27FC236}">
                <a16:creationId xmlns:a16="http://schemas.microsoft.com/office/drawing/2014/main" id="{740B5F79-3AA6-C6C5-A551-3DC5B5F0D8AE}"/>
              </a:ext>
            </a:extLst>
          </p:cNvPr>
          <p:cNvPicPr>
            <a:picLocks noChangeAspect="1"/>
          </p:cNvPicPr>
          <p:nvPr>
            <a:audioFile r:link="rId3"/>
            <p:extLst>
              <p:ext uri="{DAA4B4D4-6D71-4841-9C94-3DE7FCFB9230}">
                <p14:media xmlns:p14="http://schemas.microsoft.com/office/powerpoint/2010/main" r:embed="rId2"/>
              </p:ext>
            </p:extLst>
          </p:nvPr>
        </p:nvPicPr>
        <p:blipFill>
          <a:blip r:embed="rId11"/>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4230958445"/>
      </p:ext>
    </p:extLst>
  </p:cSld>
  <p:clrMapOvr>
    <a:masterClrMapping/>
  </p:clrMapOvr>
  <mc:AlternateContent xmlns:mc="http://schemas.openxmlformats.org/markup-compatibility/2006">
    <mc:Choice xmlns:p14="http://schemas.microsoft.com/office/powerpoint/2010/main" Requires="p14">
      <p:transition spd="slow" p14:dur="2000" advTm="8990"/>
    </mc:Choice>
    <mc:Fallback>
      <p:transition spd="slow" advTm="8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 presetClass="entr" presetSubtype="4"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30A87F3-9D65-ABA3-134E-327EDAAF1FE2}"/>
              </a:ext>
            </a:extLst>
          </p:cNvPr>
          <p:cNvSpPr txBox="1"/>
          <p:nvPr/>
        </p:nvSpPr>
        <p:spPr>
          <a:xfrm>
            <a:off x="4759082" y="241013"/>
            <a:ext cx="2445235" cy="1446550"/>
          </a:xfrm>
          <a:prstGeom prst="rect">
            <a:avLst/>
          </a:prstGeom>
          <a:noFill/>
        </p:spPr>
        <p:txBody>
          <a:bodyPr wrap="square" rtlCol="0">
            <a:spAutoFit/>
          </a:bodyPr>
          <a:lstStyle/>
          <a:p>
            <a:pPr algn="ctr"/>
            <a:r>
              <a:rPr lang="en-US" sz="8800" dirty="0"/>
              <a:t>50%</a:t>
            </a:r>
          </a:p>
        </p:txBody>
      </p:sp>
      <p:sp>
        <p:nvSpPr>
          <p:cNvPr id="19" name="TextBox 18">
            <a:extLst>
              <a:ext uri="{FF2B5EF4-FFF2-40B4-BE49-F238E27FC236}">
                <a16:creationId xmlns:a16="http://schemas.microsoft.com/office/drawing/2014/main" id="{35EAB4CF-99E4-A120-5C07-1EB696073623}"/>
              </a:ext>
            </a:extLst>
          </p:cNvPr>
          <p:cNvSpPr txBox="1"/>
          <p:nvPr/>
        </p:nvSpPr>
        <p:spPr>
          <a:xfrm>
            <a:off x="8676860" y="241013"/>
            <a:ext cx="2772187" cy="1446550"/>
          </a:xfrm>
          <a:prstGeom prst="rect">
            <a:avLst/>
          </a:prstGeom>
          <a:noFill/>
        </p:spPr>
        <p:txBody>
          <a:bodyPr wrap="square" rtlCol="0">
            <a:spAutoFit/>
          </a:bodyPr>
          <a:lstStyle/>
          <a:p>
            <a:pPr algn="ctr"/>
            <a:r>
              <a:rPr lang="en-US" sz="8800" dirty="0"/>
              <a:t>80%</a:t>
            </a:r>
          </a:p>
        </p:txBody>
      </p:sp>
      <p:sp>
        <p:nvSpPr>
          <p:cNvPr id="20" name="TextBox 19">
            <a:extLst>
              <a:ext uri="{FF2B5EF4-FFF2-40B4-BE49-F238E27FC236}">
                <a16:creationId xmlns:a16="http://schemas.microsoft.com/office/drawing/2014/main" id="{1FD6F528-64DA-BFB0-DAEF-7A4F5BB0D8FD}"/>
              </a:ext>
            </a:extLst>
          </p:cNvPr>
          <p:cNvSpPr txBox="1"/>
          <p:nvPr/>
        </p:nvSpPr>
        <p:spPr>
          <a:xfrm>
            <a:off x="993703" y="241013"/>
            <a:ext cx="2445236" cy="1446550"/>
          </a:xfrm>
          <a:prstGeom prst="rect">
            <a:avLst/>
          </a:prstGeom>
          <a:noFill/>
        </p:spPr>
        <p:txBody>
          <a:bodyPr wrap="square" rtlCol="0">
            <a:spAutoFit/>
          </a:bodyPr>
          <a:lstStyle/>
          <a:p>
            <a:r>
              <a:rPr lang="en-US" sz="8800" dirty="0"/>
              <a:t>77%</a:t>
            </a:r>
          </a:p>
        </p:txBody>
      </p:sp>
      <p:pic>
        <p:nvPicPr>
          <p:cNvPr id="53" name="Picture 52">
            <a:extLst>
              <a:ext uri="{FF2B5EF4-FFF2-40B4-BE49-F238E27FC236}">
                <a16:creationId xmlns:a16="http://schemas.microsoft.com/office/drawing/2014/main" id="{5C5F70F9-EA32-884B-02B4-7D00A5EDC6D7}"/>
              </a:ext>
            </a:extLst>
          </p:cNvPr>
          <p:cNvPicPr>
            <a:picLocks noChangeAspect="1"/>
          </p:cNvPicPr>
          <p:nvPr/>
        </p:nvPicPr>
        <p:blipFill>
          <a:blip r:embed="rId6"/>
          <a:stretch>
            <a:fillRect/>
          </a:stretch>
        </p:blipFill>
        <p:spPr>
          <a:xfrm>
            <a:off x="8586578" y="2334771"/>
            <a:ext cx="3105150" cy="3105150"/>
          </a:xfrm>
          <a:prstGeom prst="rect">
            <a:avLst/>
          </a:prstGeom>
        </p:spPr>
      </p:pic>
      <p:pic>
        <p:nvPicPr>
          <p:cNvPr id="2052" name="Picture 4" descr="Sad Face Transparent Background PNG | PNG Arts">
            <a:extLst>
              <a:ext uri="{FF2B5EF4-FFF2-40B4-BE49-F238E27FC236}">
                <a16:creationId xmlns:a16="http://schemas.microsoft.com/office/drawing/2014/main" id="{CBD2D6A0-7D8F-C884-E717-B969AB2834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754" y="2334771"/>
            <a:ext cx="3330490" cy="317119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89D4DB07-D7B0-6F89-4FBF-687C299FB1DF}"/>
              </a:ext>
            </a:extLst>
          </p:cNvPr>
          <p:cNvPicPr>
            <a:picLocks noChangeAspect="1"/>
          </p:cNvPicPr>
          <p:nvPr/>
        </p:nvPicPr>
        <p:blipFill>
          <a:blip r:embed="rId8"/>
          <a:stretch>
            <a:fillRect/>
          </a:stretch>
        </p:blipFill>
        <p:spPr>
          <a:xfrm>
            <a:off x="670880" y="2334771"/>
            <a:ext cx="2958559" cy="2958559"/>
          </a:xfrm>
          <a:prstGeom prst="rect">
            <a:avLst/>
          </a:prstGeom>
        </p:spPr>
      </p:pic>
      <p:pic>
        <p:nvPicPr>
          <p:cNvPr id="3" name="Audio 2">
            <a:hlinkClick r:id="" action="ppaction://media"/>
            <a:extLst>
              <a:ext uri="{FF2B5EF4-FFF2-40B4-BE49-F238E27FC236}">
                <a16:creationId xmlns:a16="http://schemas.microsoft.com/office/drawing/2014/main" id="{7F273C6A-76EF-9A77-0935-31A0D9F26179}"/>
              </a:ext>
            </a:extLst>
          </p:cNvPr>
          <p:cNvPicPr>
            <a:picLocks noChangeAspect="1"/>
          </p:cNvPicPr>
          <p:nvPr>
            <a:audioFile r:link="rId3"/>
            <p:extLst>
              <p:ext uri="{DAA4B4D4-6D71-4841-9C94-3DE7FCFB9230}">
                <p14:media xmlns:p14="http://schemas.microsoft.com/office/powerpoint/2010/main" r:embed="rId2"/>
              </p:ext>
            </p:extLst>
          </p:nvPr>
        </p:nvPicPr>
        <p:blipFill>
          <a:blip r:embed="rId9"/>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1725798980"/>
      </p:ext>
    </p:extLst>
  </p:cSld>
  <p:clrMapOvr>
    <a:masterClrMapping/>
  </p:clrMapOvr>
  <mc:AlternateContent xmlns:mc="http://schemas.openxmlformats.org/markup-compatibility/2006">
    <mc:Choice xmlns:p14="http://schemas.microsoft.com/office/powerpoint/2010/main" Requires="p14">
      <p:transition spd="slow" p14:dur="2000" advTm="14415"/>
    </mc:Choice>
    <mc:Fallback>
      <p:transition spd="slow" advTm="14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childTnLst>
                          </p:cTn>
                        </p:par>
                        <p:par>
                          <p:cTn id="17" fill="hold">
                            <p:stCondLst>
                              <p:cond delay="700"/>
                            </p:stCondLst>
                            <p:childTnLst>
                              <p:par>
                                <p:cTn id="18" presetID="2" presetClass="entr" presetSubtype="4" fill="hold" grpId="0" nodeType="afterEffect">
                                  <p:stCondLst>
                                    <p:cond delay="14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700"/>
                                  </p:stCondLst>
                                  <p:childTnLst>
                                    <p:set>
                                      <p:cBhvr>
                                        <p:cTn id="23" dur="1" fill="hold">
                                          <p:stCondLst>
                                            <p:cond delay="0"/>
                                          </p:stCondLst>
                                        </p:cTn>
                                        <p:tgtEl>
                                          <p:spTgt spid="2052"/>
                                        </p:tgtEl>
                                        <p:attrNameLst>
                                          <p:attrName>style.visibility</p:attrName>
                                        </p:attrNameLst>
                                      </p:cBhvr>
                                      <p:to>
                                        <p:strVal val="visible"/>
                                      </p:to>
                                    </p:set>
                                    <p:anim calcmode="lin" valueType="num">
                                      <p:cBhvr additive="base">
                                        <p:cTn id="24" dur="500" fill="hold"/>
                                        <p:tgtEl>
                                          <p:spTgt spid="2052"/>
                                        </p:tgtEl>
                                        <p:attrNameLst>
                                          <p:attrName>ppt_x</p:attrName>
                                        </p:attrNameLst>
                                      </p:cBhvr>
                                      <p:tavLst>
                                        <p:tav tm="0">
                                          <p:val>
                                            <p:strVal val="#ppt_x"/>
                                          </p:val>
                                        </p:tav>
                                        <p:tav tm="100000">
                                          <p:val>
                                            <p:strVal val="#ppt_x"/>
                                          </p:val>
                                        </p:tav>
                                      </p:tavLst>
                                    </p:anim>
                                    <p:anim calcmode="lin" valueType="num">
                                      <p:cBhvr additive="base">
                                        <p:cTn id="25" dur="500" fill="hold"/>
                                        <p:tgtEl>
                                          <p:spTgt spid="2052"/>
                                        </p:tgtEl>
                                        <p:attrNameLst>
                                          <p:attrName>ppt_y</p:attrName>
                                        </p:attrNameLst>
                                      </p:cBhvr>
                                      <p:tavLst>
                                        <p:tav tm="0">
                                          <p:val>
                                            <p:strVal val="1+#ppt_h/2"/>
                                          </p:val>
                                        </p:tav>
                                        <p:tav tm="100000">
                                          <p:val>
                                            <p:strVal val="#ppt_y"/>
                                          </p:val>
                                        </p:tav>
                                      </p:tavLst>
                                    </p:anim>
                                  </p:childTnLst>
                                </p:cTn>
                              </p:par>
                            </p:childTnLst>
                          </p:cTn>
                        </p:par>
                        <p:par>
                          <p:cTn id="26" fill="hold">
                            <p:stCondLst>
                              <p:cond delay="2900"/>
                            </p:stCondLst>
                            <p:childTnLst>
                              <p:par>
                                <p:cTn id="27" presetID="2" presetClass="entr" presetSubtype="4" fill="hold" grpId="0" nodeType="afterEffect">
                                  <p:stCondLst>
                                    <p:cond delay="15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190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3"/>
                </p:tgtEl>
              </p:cMediaNode>
            </p:audio>
          </p:childTnLst>
        </p:cTn>
      </p:par>
    </p:tnLst>
    <p:bldLst>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B022C41-26FD-3EB9-DEBB-65084789B9F7}"/>
              </a:ext>
            </a:extLst>
          </p:cNvPr>
          <p:cNvSpPr/>
          <p:nvPr/>
        </p:nvSpPr>
        <p:spPr>
          <a:xfrm>
            <a:off x="380011" y="3429000"/>
            <a:ext cx="2841673" cy="288036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5B5DE-5ED9-61BD-9CA3-334348DD3F64}"/>
              </a:ext>
            </a:extLst>
          </p:cNvPr>
          <p:cNvSpPr/>
          <p:nvPr/>
        </p:nvSpPr>
        <p:spPr>
          <a:xfrm>
            <a:off x="8636919" y="3695100"/>
            <a:ext cx="2630658" cy="2630658"/>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AEB72B4-115F-587C-BBD5-5C427603E33F}"/>
              </a:ext>
            </a:extLst>
          </p:cNvPr>
          <p:cNvSpPr/>
          <p:nvPr/>
        </p:nvSpPr>
        <p:spPr>
          <a:xfrm>
            <a:off x="7414109" y="219039"/>
            <a:ext cx="2770438" cy="2683656"/>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 name="Oval 7">
            <a:extLst>
              <a:ext uri="{FF2B5EF4-FFF2-40B4-BE49-F238E27FC236}">
                <a16:creationId xmlns:a16="http://schemas.microsoft.com/office/drawing/2014/main" id="{8D81C97A-DAE6-66ED-0085-A5B740DE1299}"/>
              </a:ext>
            </a:extLst>
          </p:cNvPr>
          <p:cNvSpPr/>
          <p:nvPr/>
        </p:nvSpPr>
        <p:spPr>
          <a:xfrm>
            <a:off x="1863119" y="286657"/>
            <a:ext cx="3089881" cy="288036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ABF97F1-8793-BF2B-A8EF-D7E07EE95C34}"/>
              </a:ext>
            </a:extLst>
          </p:cNvPr>
          <p:cNvGrpSpPr/>
          <p:nvPr/>
        </p:nvGrpSpPr>
        <p:grpSpPr>
          <a:xfrm>
            <a:off x="4105422" y="2902695"/>
            <a:ext cx="3697460" cy="5123330"/>
            <a:chOff x="4731468" y="1060716"/>
            <a:chExt cx="1914525" cy="2038988"/>
          </a:xfrm>
        </p:grpSpPr>
        <p:pic>
          <p:nvPicPr>
            <p:cNvPr id="12" name="Graphic 11" descr="Woman raising hands">
              <a:extLst>
                <a:ext uri="{FF2B5EF4-FFF2-40B4-BE49-F238E27FC236}">
                  <a16:creationId xmlns:a16="http://schemas.microsoft.com/office/drawing/2014/main" id="{C2275680-E4AA-7AC2-3777-FC0A5DF6BC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31468" y="1899554"/>
              <a:ext cx="1914525" cy="1200150"/>
            </a:xfrm>
            <a:prstGeom prst="rect">
              <a:avLst/>
            </a:prstGeom>
          </p:spPr>
        </p:pic>
        <p:pic>
          <p:nvPicPr>
            <p:cNvPr id="14" name="Graphic 13" descr="Woman with afro hair">
              <a:extLst>
                <a:ext uri="{FF2B5EF4-FFF2-40B4-BE49-F238E27FC236}">
                  <a16:creationId xmlns:a16="http://schemas.microsoft.com/office/drawing/2014/main" id="{EEC038F8-7FA0-36A1-B68A-711E694F784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45153" y="1060716"/>
              <a:ext cx="1085850" cy="971550"/>
            </a:xfrm>
            <a:prstGeom prst="rect">
              <a:avLst/>
            </a:prstGeom>
          </p:spPr>
        </p:pic>
        <p:pic>
          <p:nvPicPr>
            <p:cNvPr id="16" name="Graphic 15" descr="A smiling face">
              <a:extLst>
                <a:ext uri="{FF2B5EF4-FFF2-40B4-BE49-F238E27FC236}">
                  <a16:creationId xmlns:a16="http://schemas.microsoft.com/office/drawing/2014/main" id="{5CBA78D6-A417-0056-D0FA-3E11D8EA41F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36331" y="1585229"/>
              <a:ext cx="304800" cy="314325"/>
            </a:xfrm>
            <a:prstGeom prst="rect">
              <a:avLst/>
            </a:prstGeom>
          </p:spPr>
        </p:pic>
      </p:grpSp>
      <p:pic>
        <p:nvPicPr>
          <p:cNvPr id="3" name="Audio 2">
            <a:hlinkClick r:id="" action="ppaction://media"/>
            <a:extLst>
              <a:ext uri="{FF2B5EF4-FFF2-40B4-BE49-F238E27FC236}">
                <a16:creationId xmlns:a16="http://schemas.microsoft.com/office/drawing/2014/main" id="{1DF777C8-23F1-BD7C-84FF-7E34F04EC2A7}"/>
              </a:ext>
            </a:extLst>
          </p:cNvPr>
          <p:cNvPicPr>
            <a:picLocks noChangeAspect="1"/>
          </p:cNvPicPr>
          <p:nvPr>
            <a:audioFile r:link="rId3"/>
            <p:extLst>
              <p:ext uri="{DAA4B4D4-6D71-4841-9C94-3DE7FCFB9230}">
                <p14:media xmlns:p14="http://schemas.microsoft.com/office/powerpoint/2010/main" r:embed="rId2"/>
              </p:ext>
            </p:extLst>
          </p:nvPr>
        </p:nvPicPr>
        <p:blipFill>
          <a:blip r:embed="rId16"/>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75966416"/>
      </p:ext>
    </p:extLst>
  </p:cSld>
  <p:clrMapOvr>
    <a:masterClrMapping/>
  </p:clrMapOvr>
  <mc:AlternateContent xmlns:mc="http://schemas.openxmlformats.org/markup-compatibility/2006">
    <mc:Choice xmlns:p14="http://schemas.microsoft.com/office/powerpoint/2010/main" Requires="p14">
      <p:transition spd="slow" p14:dur="2000" advTm="22307"/>
    </mc:Choice>
    <mc:Fallback>
      <p:transition spd="slow" advTm="22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3"/>
                </p:tgtEl>
              </p:cMediaNode>
            </p:audio>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9DB4C6D-58A1-2B46-C4CA-17730FBAE093}"/>
              </a:ext>
            </a:extLst>
          </p:cNvPr>
          <p:cNvGrpSpPr/>
          <p:nvPr/>
        </p:nvGrpSpPr>
        <p:grpSpPr>
          <a:xfrm>
            <a:off x="9445007" y="406815"/>
            <a:ext cx="2227971" cy="6350098"/>
            <a:chOff x="5448300" y="856462"/>
            <a:chExt cx="1295400" cy="4382288"/>
          </a:xfrm>
        </p:grpSpPr>
        <p:pic>
          <p:nvPicPr>
            <p:cNvPr id="5" name="Graphic 4" descr="Female with traditional clothes">
              <a:extLst>
                <a:ext uri="{FF2B5EF4-FFF2-40B4-BE49-F238E27FC236}">
                  <a16:creationId xmlns:a16="http://schemas.microsoft.com/office/drawing/2014/main" id="{6DF144BE-AD90-19B5-3B11-4EA1ED6412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8300" y="1619250"/>
              <a:ext cx="1295400" cy="3619500"/>
            </a:xfrm>
            <a:prstGeom prst="rect">
              <a:avLst/>
            </a:prstGeom>
          </p:spPr>
        </p:pic>
        <p:pic>
          <p:nvPicPr>
            <p:cNvPr id="7" name="Graphic 6" descr="Woman with afro hair">
              <a:extLst>
                <a:ext uri="{FF2B5EF4-FFF2-40B4-BE49-F238E27FC236}">
                  <a16:creationId xmlns:a16="http://schemas.microsoft.com/office/drawing/2014/main" id="{8E68D7F6-3544-3A4C-53F0-56A26E6727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7426" y="856462"/>
              <a:ext cx="1085850" cy="971550"/>
            </a:xfrm>
            <a:prstGeom prst="rect">
              <a:avLst/>
            </a:prstGeom>
          </p:spPr>
        </p:pic>
        <p:pic>
          <p:nvPicPr>
            <p:cNvPr id="9" name="Graphic 8" descr="A bored face">
              <a:extLst>
                <a:ext uri="{FF2B5EF4-FFF2-40B4-BE49-F238E27FC236}">
                  <a16:creationId xmlns:a16="http://schemas.microsoft.com/office/drawing/2014/main" id="{BD39BB43-8B76-D7AF-13C0-9D60FABFD6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71736" y="1382222"/>
              <a:ext cx="304800" cy="333375"/>
            </a:xfrm>
            <a:prstGeom prst="rect">
              <a:avLst/>
            </a:prstGeom>
          </p:spPr>
        </p:pic>
      </p:grpSp>
      <p:sp>
        <p:nvSpPr>
          <p:cNvPr id="11" name="TextBox 10">
            <a:extLst>
              <a:ext uri="{FF2B5EF4-FFF2-40B4-BE49-F238E27FC236}">
                <a16:creationId xmlns:a16="http://schemas.microsoft.com/office/drawing/2014/main" id="{8F62C19F-2FF4-0EC3-C9AF-9E2210B130F5}"/>
              </a:ext>
            </a:extLst>
          </p:cNvPr>
          <p:cNvSpPr txBox="1"/>
          <p:nvPr/>
        </p:nvSpPr>
        <p:spPr>
          <a:xfrm>
            <a:off x="2881154" y="406815"/>
            <a:ext cx="2696894" cy="830997"/>
          </a:xfrm>
          <a:prstGeom prst="rect">
            <a:avLst/>
          </a:prstGeom>
          <a:noFill/>
        </p:spPr>
        <p:txBody>
          <a:bodyPr wrap="square" rtlCol="0">
            <a:spAutoFit/>
          </a:bodyPr>
          <a:lstStyle/>
          <a:p>
            <a:r>
              <a:rPr lang="en-US" sz="4800" dirty="0"/>
              <a:t>Greeting</a:t>
            </a:r>
          </a:p>
        </p:txBody>
      </p:sp>
      <p:sp>
        <p:nvSpPr>
          <p:cNvPr id="12" name="TextBox 11">
            <a:extLst>
              <a:ext uri="{FF2B5EF4-FFF2-40B4-BE49-F238E27FC236}">
                <a16:creationId xmlns:a16="http://schemas.microsoft.com/office/drawing/2014/main" id="{7DA3BA2C-D96A-80E6-9B2B-A05F1273A8EA}"/>
              </a:ext>
            </a:extLst>
          </p:cNvPr>
          <p:cNvSpPr txBox="1"/>
          <p:nvPr/>
        </p:nvSpPr>
        <p:spPr>
          <a:xfrm>
            <a:off x="519022" y="1458363"/>
            <a:ext cx="7167463" cy="1569660"/>
          </a:xfrm>
          <a:prstGeom prst="rect">
            <a:avLst/>
          </a:prstGeom>
          <a:noFill/>
        </p:spPr>
        <p:txBody>
          <a:bodyPr wrap="square" rtlCol="0">
            <a:spAutoFit/>
          </a:bodyPr>
          <a:lstStyle/>
          <a:p>
            <a:pPr algn="ctr"/>
            <a:r>
              <a:rPr lang="en-US" sz="4800" dirty="0"/>
              <a:t>Showing interest in their needs</a:t>
            </a:r>
          </a:p>
        </p:txBody>
      </p:sp>
      <p:sp>
        <p:nvSpPr>
          <p:cNvPr id="13" name="TextBox 12">
            <a:extLst>
              <a:ext uri="{FF2B5EF4-FFF2-40B4-BE49-F238E27FC236}">
                <a16:creationId xmlns:a16="http://schemas.microsoft.com/office/drawing/2014/main" id="{9F09CE2E-F57D-E11C-418C-9482F8B05847}"/>
              </a:ext>
            </a:extLst>
          </p:cNvPr>
          <p:cNvSpPr txBox="1"/>
          <p:nvPr/>
        </p:nvSpPr>
        <p:spPr>
          <a:xfrm>
            <a:off x="2058570" y="3231905"/>
            <a:ext cx="4037430" cy="830997"/>
          </a:xfrm>
          <a:prstGeom prst="rect">
            <a:avLst/>
          </a:prstGeom>
          <a:noFill/>
        </p:spPr>
        <p:txBody>
          <a:bodyPr wrap="square" rtlCol="0">
            <a:spAutoFit/>
          </a:bodyPr>
          <a:lstStyle/>
          <a:p>
            <a:r>
              <a:rPr lang="en-US" sz="4800" dirty="0"/>
              <a:t>Being available </a:t>
            </a:r>
          </a:p>
        </p:txBody>
      </p:sp>
      <p:sp>
        <p:nvSpPr>
          <p:cNvPr id="14" name="TextBox 13">
            <a:extLst>
              <a:ext uri="{FF2B5EF4-FFF2-40B4-BE49-F238E27FC236}">
                <a16:creationId xmlns:a16="http://schemas.microsoft.com/office/drawing/2014/main" id="{AFE3FF42-AD1E-A580-BA4F-264A02A65EEF}"/>
              </a:ext>
            </a:extLst>
          </p:cNvPr>
          <p:cNvSpPr txBox="1"/>
          <p:nvPr/>
        </p:nvSpPr>
        <p:spPr>
          <a:xfrm>
            <a:off x="730361" y="4383380"/>
            <a:ext cx="7167463" cy="1569660"/>
          </a:xfrm>
          <a:prstGeom prst="rect">
            <a:avLst/>
          </a:prstGeom>
          <a:noFill/>
        </p:spPr>
        <p:txBody>
          <a:bodyPr wrap="square" rtlCol="0">
            <a:spAutoFit/>
          </a:bodyPr>
          <a:lstStyle/>
          <a:p>
            <a:pPr algn="ctr"/>
            <a:r>
              <a:rPr lang="en-US" sz="4800" dirty="0"/>
              <a:t>Showing gratitude for their patronage.</a:t>
            </a:r>
          </a:p>
        </p:txBody>
      </p:sp>
      <p:pic>
        <p:nvPicPr>
          <p:cNvPr id="3" name="Audio 2">
            <a:hlinkClick r:id="" action="ppaction://media"/>
            <a:extLst>
              <a:ext uri="{FF2B5EF4-FFF2-40B4-BE49-F238E27FC236}">
                <a16:creationId xmlns:a16="http://schemas.microsoft.com/office/drawing/2014/main" id="{A9516087-DC90-75E1-8503-63C4A2FFFDF1}"/>
              </a:ext>
            </a:extLst>
          </p:cNvPr>
          <p:cNvPicPr>
            <a:picLocks noChangeAspect="1"/>
          </p:cNvPicPr>
          <p:nvPr>
            <a:audioFile r:link="rId3"/>
            <p:extLst>
              <p:ext uri="{DAA4B4D4-6D71-4841-9C94-3DE7FCFB9230}">
                <p14:media xmlns:p14="http://schemas.microsoft.com/office/powerpoint/2010/main" r:embed="rId2"/>
              </p:ext>
            </p:extLst>
          </p:nvPr>
        </p:nvPicPr>
        <p:blipFill>
          <a:blip r:embed="rId12"/>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2509543210"/>
      </p:ext>
    </p:extLst>
  </p:cSld>
  <p:clrMapOvr>
    <a:masterClrMapping/>
  </p:clrMapOvr>
  <mc:AlternateContent xmlns:mc="http://schemas.openxmlformats.org/markup-compatibility/2006">
    <mc:Choice xmlns:p14="http://schemas.microsoft.com/office/powerpoint/2010/main" Requires="p14">
      <p:transition spd="slow" p14:dur="2000" advTm="16407"/>
    </mc:Choice>
    <mc:Fallback>
      <p:transition spd="slow" advTm="16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2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20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5500"/>
                            </p:stCondLst>
                            <p:childTnLst>
                              <p:par>
                                <p:cTn id="24" presetID="2" presetClass="entr" presetSubtype="4" fill="hold" grpId="0" nodeType="afterEffect">
                                  <p:stCondLst>
                                    <p:cond delay="20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3"/>
                </p:tgtEl>
              </p:cMediaNode>
            </p:audio>
          </p:childTnLst>
        </p:cTn>
      </p:par>
    </p:tnLst>
    <p:bldLst>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41C5F6-0014-9F76-CC5D-DFCDF866D5DA}"/>
              </a:ext>
            </a:extLst>
          </p:cNvPr>
          <p:cNvSpPr txBox="1"/>
          <p:nvPr/>
        </p:nvSpPr>
        <p:spPr>
          <a:xfrm>
            <a:off x="4121387" y="2883877"/>
            <a:ext cx="689317" cy="1200329"/>
          </a:xfrm>
          <a:prstGeom prst="rect">
            <a:avLst/>
          </a:prstGeom>
          <a:noFill/>
        </p:spPr>
        <p:txBody>
          <a:bodyPr wrap="square" rtlCol="0">
            <a:spAutoFit/>
          </a:bodyPr>
          <a:lstStyle/>
          <a:p>
            <a:r>
              <a:rPr lang="en-US" sz="7200" dirty="0"/>
              <a:t>+</a:t>
            </a:r>
          </a:p>
        </p:txBody>
      </p:sp>
      <p:sp>
        <p:nvSpPr>
          <p:cNvPr id="7" name="TextBox 6">
            <a:extLst>
              <a:ext uri="{FF2B5EF4-FFF2-40B4-BE49-F238E27FC236}">
                <a16:creationId xmlns:a16="http://schemas.microsoft.com/office/drawing/2014/main" id="{6D31CF78-595B-1341-5483-05C9CCAD7270}"/>
              </a:ext>
            </a:extLst>
          </p:cNvPr>
          <p:cNvSpPr txBox="1"/>
          <p:nvPr/>
        </p:nvSpPr>
        <p:spPr>
          <a:xfrm>
            <a:off x="7955278" y="2903755"/>
            <a:ext cx="689317" cy="1200329"/>
          </a:xfrm>
          <a:prstGeom prst="rect">
            <a:avLst/>
          </a:prstGeom>
          <a:noFill/>
        </p:spPr>
        <p:txBody>
          <a:bodyPr wrap="square" rtlCol="0">
            <a:spAutoFit/>
          </a:bodyPr>
          <a:lstStyle/>
          <a:p>
            <a:r>
              <a:rPr lang="en-US" sz="7200" dirty="0"/>
              <a:t>=</a:t>
            </a:r>
          </a:p>
        </p:txBody>
      </p:sp>
      <p:grpSp>
        <p:nvGrpSpPr>
          <p:cNvPr id="17" name="Group 16">
            <a:extLst>
              <a:ext uri="{FF2B5EF4-FFF2-40B4-BE49-F238E27FC236}">
                <a16:creationId xmlns:a16="http://schemas.microsoft.com/office/drawing/2014/main" id="{D807CFAB-8356-C2ED-F198-811138661A3B}"/>
              </a:ext>
            </a:extLst>
          </p:cNvPr>
          <p:cNvGrpSpPr/>
          <p:nvPr/>
        </p:nvGrpSpPr>
        <p:grpSpPr>
          <a:xfrm>
            <a:off x="8678211" y="1883908"/>
            <a:ext cx="3134081" cy="3134081"/>
            <a:chOff x="8260767" y="1715367"/>
            <a:chExt cx="3134081" cy="3134081"/>
          </a:xfrm>
        </p:grpSpPr>
        <p:sp>
          <p:nvSpPr>
            <p:cNvPr id="15" name="Oval 14">
              <a:extLst>
                <a:ext uri="{FF2B5EF4-FFF2-40B4-BE49-F238E27FC236}">
                  <a16:creationId xmlns:a16="http://schemas.microsoft.com/office/drawing/2014/main" id="{433109BE-3478-DA4F-7848-F4CC3AABEAEA}"/>
                </a:ext>
              </a:extLst>
            </p:cNvPr>
            <p:cNvSpPr/>
            <p:nvPr/>
          </p:nvSpPr>
          <p:spPr>
            <a:xfrm>
              <a:off x="8260767" y="1715367"/>
              <a:ext cx="3134081" cy="3134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73A8014-4AC4-58D6-72DA-E0061F45264D}"/>
                </a:ext>
              </a:extLst>
            </p:cNvPr>
            <p:cNvPicPr>
              <a:picLocks noChangeAspect="1"/>
            </p:cNvPicPr>
            <p:nvPr/>
          </p:nvPicPr>
          <p:blipFill>
            <a:blip r:embed="rId6"/>
            <a:stretch>
              <a:fillRect/>
            </a:stretch>
          </p:blipFill>
          <p:spPr>
            <a:xfrm>
              <a:off x="8511303" y="1814757"/>
              <a:ext cx="2633007" cy="2633007"/>
            </a:xfrm>
            <a:prstGeom prst="rect">
              <a:avLst/>
            </a:prstGeom>
          </p:spPr>
        </p:pic>
      </p:grpSp>
      <p:grpSp>
        <p:nvGrpSpPr>
          <p:cNvPr id="19" name="Group 18">
            <a:extLst>
              <a:ext uri="{FF2B5EF4-FFF2-40B4-BE49-F238E27FC236}">
                <a16:creationId xmlns:a16="http://schemas.microsoft.com/office/drawing/2014/main" id="{DA77F365-0D0F-CB13-0522-2D4D9E5E8445}"/>
              </a:ext>
            </a:extLst>
          </p:cNvPr>
          <p:cNvGrpSpPr/>
          <p:nvPr/>
        </p:nvGrpSpPr>
        <p:grpSpPr>
          <a:xfrm>
            <a:off x="858146" y="1949720"/>
            <a:ext cx="2958559" cy="2958559"/>
            <a:chOff x="858146" y="1949720"/>
            <a:chExt cx="2958559" cy="2958559"/>
          </a:xfrm>
        </p:grpSpPr>
        <p:sp>
          <p:nvSpPr>
            <p:cNvPr id="18" name="Oval 17">
              <a:extLst>
                <a:ext uri="{FF2B5EF4-FFF2-40B4-BE49-F238E27FC236}">
                  <a16:creationId xmlns:a16="http://schemas.microsoft.com/office/drawing/2014/main" id="{F1F44612-BEFC-F67D-7901-16DAF6AC704F}"/>
                </a:ext>
              </a:extLst>
            </p:cNvPr>
            <p:cNvSpPr/>
            <p:nvPr/>
          </p:nvSpPr>
          <p:spPr>
            <a:xfrm>
              <a:off x="858146" y="1949720"/>
              <a:ext cx="2958559" cy="29585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1B64825-FE82-E670-8679-AC7969C22396}"/>
                </a:ext>
              </a:extLst>
            </p:cNvPr>
            <p:cNvPicPr>
              <a:picLocks noChangeAspect="1"/>
            </p:cNvPicPr>
            <p:nvPr/>
          </p:nvPicPr>
          <p:blipFill>
            <a:blip r:embed="rId7"/>
            <a:stretch>
              <a:fillRect/>
            </a:stretch>
          </p:blipFill>
          <p:spPr>
            <a:xfrm>
              <a:off x="1078053" y="2194001"/>
              <a:ext cx="2609160" cy="2609160"/>
            </a:xfrm>
            <a:prstGeom prst="rect">
              <a:avLst/>
            </a:prstGeom>
          </p:spPr>
        </p:pic>
      </p:grpSp>
      <p:pic>
        <p:nvPicPr>
          <p:cNvPr id="14" name="Picture 13">
            <a:extLst>
              <a:ext uri="{FF2B5EF4-FFF2-40B4-BE49-F238E27FC236}">
                <a16:creationId xmlns:a16="http://schemas.microsoft.com/office/drawing/2014/main" id="{E3EF3D0A-2E6A-DC8A-30E6-955D0E4716D9}"/>
              </a:ext>
            </a:extLst>
          </p:cNvPr>
          <p:cNvPicPr>
            <a:picLocks noChangeAspect="1"/>
          </p:cNvPicPr>
          <p:nvPr/>
        </p:nvPicPr>
        <p:blipFill>
          <a:blip r:embed="rId8"/>
          <a:stretch>
            <a:fillRect/>
          </a:stretch>
        </p:blipFill>
        <p:spPr>
          <a:xfrm>
            <a:off x="4903711" y="1949720"/>
            <a:ext cx="2958559" cy="2958559"/>
          </a:xfrm>
          <a:prstGeom prst="rect">
            <a:avLst/>
          </a:prstGeom>
        </p:spPr>
      </p:pic>
      <p:pic>
        <p:nvPicPr>
          <p:cNvPr id="3" name="Audio 2">
            <a:hlinkClick r:id="" action="ppaction://media"/>
            <a:extLst>
              <a:ext uri="{FF2B5EF4-FFF2-40B4-BE49-F238E27FC236}">
                <a16:creationId xmlns:a16="http://schemas.microsoft.com/office/drawing/2014/main" id="{08CA5B97-DE7E-055B-9D33-51F9B284B899}"/>
              </a:ext>
            </a:extLst>
          </p:cNvPr>
          <p:cNvPicPr>
            <a:picLocks noChangeAspect="1"/>
          </p:cNvPicPr>
          <p:nvPr>
            <a:audioFile r:link="rId3"/>
            <p:extLst>
              <p:ext uri="{DAA4B4D4-6D71-4841-9C94-3DE7FCFB9230}">
                <p14:media xmlns:p14="http://schemas.microsoft.com/office/powerpoint/2010/main" r:embed="rId2"/>
              </p:ext>
            </p:extLst>
          </p:nvPr>
        </p:nvPicPr>
        <p:blipFill>
          <a:blip r:embed="rId9"/>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320467492"/>
      </p:ext>
    </p:extLst>
  </p:cSld>
  <p:clrMapOvr>
    <a:masterClrMapping/>
  </p:clrMapOvr>
  <mc:AlternateContent xmlns:mc="http://schemas.openxmlformats.org/markup-compatibility/2006">
    <mc:Choice xmlns:p14="http://schemas.microsoft.com/office/powerpoint/2010/main" Requires="p14">
      <p:transition spd="slow" p14:dur="2000" advTm="9540"/>
    </mc:Choice>
    <mc:Fallback>
      <p:transition spd="slow" advTm="9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3"/>
                </p:tgtEl>
              </p:cMediaNode>
            </p:audio>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4ACAFD-7EC2-9DF5-E7DD-8954231CC471}"/>
              </a:ext>
            </a:extLst>
          </p:cNvPr>
          <p:cNvPicPr>
            <a:picLocks noChangeAspect="1"/>
          </p:cNvPicPr>
          <p:nvPr/>
        </p:nvPicPr>
        <p:blipFill>
          <a:blip r:embed="rId5"/>
          <a:stretch>
            <a:fillRect/>
          </a:stretch>
        </p:blipFill>
        <p:spPr>
          <a:xfrm>
            <a:off x="4878852" y="836491"/>
            <a:ext cx="7048500" cy="5867400"/>
          </a:xfrm>
          <a:prstGeom prst="rect">
            <a:avLst/>
          </a:prstGeom>
        </p:spPr>
      </p:pic>
      <p:sp>
        <p:nvSpPr>
          <p:cNvPr id="2" name="Title 1">
            <a:extLst>
              <a:ext uri="{FF2B5EF4-FFF2-40B4-BE49-F238E27FC236}">
                <a16:creationId xmlns:a16="http://schemas.microsoft.com/office/drawing/2014/main" id="{5C8EDBF5-63EA-3C0B-C1A8-9B70D564C33E}"/>
              </a:ext>
            </a:extLst>
          </p:cNvPr>
          <p:cNvSpPr>
            <a:spLocks noGrp="1"/>
          </p:cNvSpPr>
          <p:nvPr>
            <p:ph type="title"/>
          </p:nvPr>
        </p:nvSpPr>
        <p:spPr>
          <a:xfrm>
            <a:off x="1026942" y="154109"/>
            <a:ext cx="8496887" cy="1435540"/>
          </a:xfrm>
        </p:spPr>
        <p:txBody>
          <a:bodyPr/>
          <a:lstStyle/>
          <a:p>
            <a:r>
              <a:rPr lang="en-US" dirty="0">
                <a:solidFill>
                  <a:schemeClr val="bg1"/>
                </a:solidFill>
                <a:highlight>
                  <a:srgbClr val="FF99FF"/>
                </a:highlight>
              </a:rPr>
              <a:t>Hello! Welcome to Silver Fox!</a:t>
            </a:r>
          </a:p>
        </p:txBody>
      </p:sp>
      <p:pic>
        <p:nvPicPr>
          <p:cNvPr id="5" name="Graphic 4" descr="A waving man">
            <a:extLst>
              <a:ext uri="{FF2B5EF4-FFF2-40B4-BE49-F238E27FC236}">
                <a16:creationId xmlns:a16="http://schemas.microsoft.com/office/drawing/2014/main" id="{0F0F1D3A-49AA-49D4-FA46-9A79D447BA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00870" y="2226779"/>
            <a:ext cx="1495425" cy="4581525"/>
          </a:xfrm>
          <a:prstGeom prst="rect">
            <a:avLst/>
          </a:prstGeom>
        </p:spPr>
      </p:pic>
      <p:pic>
        <p:nvPicPr>
          <p:cNvPr id="9" name="Graphic 8" descr="Woman wearing shirt with pattern">
            <a:extLst>
              <a:ext uri="{FF2B5EF4-FFF2-40B4-BE49-F238E27FC236}">
                <a16:creationId xmlns:a16="http://schemas.microsoft.com/office/drawing/2014/main" id="{2DF64552-8160-B1B0-9EF0-69A7498307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16323" y="2226779"/>
            <a:ext cx="1971675" cy="4410075"/>
          </a:xfrm>
          <a:prstGeom prst="rect">
            <a:avLst/>
          </a:prstGeom>
        </p:spPr>
      </p:pic>
      <p:pic>
        <p:nvPicPr>
          <p:cNvPr id="4" name="Audio 3">
            <a:hlinkClick r:id="" action="ppaction://media"/>
            <a:extLst>
              <a:ext uri="{FF2B5EF4-FFF2-40B4-BE49-F238E27FC236}">
                <a16:creationId xmlns:a16="http://schemas.microsoft.com/office/drawing/2014/main" id="{A7AACAA7-513F-2AEB-2B55-737EE140F9CC}"/>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6644825"/>
      </p:ext>
    </p:extLst>
  </p:cSld>
  <p:clrMapOvr>
    <a:masterClrMapping/>
  </p:clrMapOvr>
  <mc:AlternateContent xmlns:mc="http://schemas.openxmlformats.org/markup-compatibility/2006">
    <mc:Choice xmlns:p14="http://schemas.microsoft.com/office/powerpoint/2010/main" Requires="p14">
      <p:transition spd="slow" p14:dur="2000" advTm="11911"/>
    </mc:Choice>
    <mc:Fallback>
      <p:transition spd="slow" advTm="11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2" presetClass="entr" presetSubtype="4" fill="hold" grpId="0" nodeType="withEffect">
                                  <p:stCondLst>
                                    <p:cond delay="100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childTnLst>
                          </p:cTn>
                        </p:par>
                        <p:par>
                          <p:cTn id="10" fill="hold">
                            <p:stCondLst>
                              <p:cond delay="1500"/>
                            </p:stCondLst>
                            <p:childTnLst>
                              <p:par>
                                <p:cTn id="11" presetID="63" presetClass="path" presetSubtype="0" accel="50000" decel="50000" fill="hold" nodeType="afterEffect">
                                  <p:stCondLst>
                                    <p:cond delay="0"/>
                                  </p:stCondLst>
                                  <p:childTnLst>
                                    <p:animMotion origin="layout" path="M 3.125E-6 3.7037E-6 L 0.4789 -0.00949 " pathEditMode="relative" rAng="0" ptsTypes="AA">
                                      <p:cBhvr>
                                        <p:cTn id="12" dur="2000" fill="hold"/>
                                        <p:tgtEl>
                                          <p:spTgt spid="5"/>
                                        </p:tgtEl>
                                        <p:attrNameLst>
                                          <p:attrName>ppt_x</p:attrName>
                                          <p:attrName>ppt_y</p:attrName>
                                        </p:attrNameLst>
                                      </p:cBhvr>
                                      <p:rCtr x="23945" y="-486"/>
                                    </p:animMotion>
                                  </p:childTnLst>
                                </p:cTn>
                              </p:par>
                              <p:par>
                                <p:cTn id="13" presetID="63" presetClass="path" presetSubtype="0" accel="50000" decel="50000" fill="hold" nodeType="withEffect">
                                  <p:stCondLst>
                                    <p:cond delay="1500"/>
                                  </p:stCondLst>
                                  <p:childTnLst>
                                    <p:animMotion origin="layout" path="M -3.54167E-6 3.7037E-6 L 0.47305 -0.00579 " pathEditMode="relative" rAng="0" ptsTypes="AA">
                                      <p:cBhvr>
                                        <p:cTn id="14" dur="2000" fill="hold"/>
                                        <p:tgtEl>
                                          <p:spTgt spid="9"/>
                                        </p:tgtEl>
                                        <p:attrNameLst>
                                          <p:attrName>ppt_x</p:attrName>
                                          <p:attrName>ppt_y</p:attrName>
                                        </p:attrNameLst>
                                      </p:cBhvr>
                                      <p:rCtr x="23646" y="-301"/>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A8B056-0378-B4C0-1159-082E8234CA5A}"/>
              </a:ext>
            </a:extLst>
          </p:cNvPr>
          <p:cNvPicPr>
            <a:picLocks noChangeAspect="1"/>
          </p:cNvPicPr>
          <p:nvPr/>
        </p:nvPicPr>
        <p:blipFill rotWithShape="1">
          <a:blip r:embed="rId5"/>
          <a:srcRect l="7985" t="5445" r="8168" b="7805"/>
          <a:stretch/>
        </p:blipFill>
        <p:spPr>
          <a:xfrm>
            <a:off x="3753340" y="199512"/>
            <a:ext cx="3249638" cy="3362179"/>
          </a:xfrm>
          <a:prstGeom prst="rect">
            <a:avLst/>
          </a:prstGeom>
        </p:spPr>
      </p:pic>
      <p:pic>
        <p:nvPicPr>
          <p:cNvPr id="8" name="Picture 7">
            <a:extLst>
              <a:ext uri="{FF2B5EF4-FFF2-40B4-BE49-F238E27FC236}">
                <a16:creationId xmlns:a16="http://schemas.microsoft.com/office/drawing/2014/main" id="{6A40317D-6050-BCE0-5697-F6767721EECB}"/>
              </a:ext>
            </a:extLst>
          </p:cNvPr>
          <p:cNvPicPr>
            <a:picLocks noChangeAspect="1"/>
          </p:cNvPicPr>
          <p:nvPr/>
        </p:nvPicPr>
        <p:blipFill>
          <a:blip r:embed="rId6"/>
          <a:stretch>
            <a:fillRect/>
          </a:stretch>
        </p:blipFill>
        <p:spPr>
          <a:xfrm>
            <a:off x="385689" y="199512"/>
            <a:ext cx="3429000" cy="4705350"/>
          </a:xfrm>
          <a:prstGeom prst="rect">
            <a:avLst/>
          </a:prstGeom>
        </p:spPr>
      </p:pic>
      <p:sp>
        <p:nvSpPr>
          <p:cNvPr id="2" name="Title 1">
            <a:extLst>
              <a:ext uri="{FF2B5EF4-FFF2-40B4-BE49-F238E27FC236}">
                <a16:creationId xmlns:a16="http://schemas.microsoft.com/office/drawing/2014/main" id="{21224C18-3690-4662-2078-73B27CC832E7}"/>
              </a:ext>
            </a:extLst>
          </p:cNvPr>
          <p:cNvSpPr>
            <a:spLocks noGrp="1"/>
          </p:cNvSpPr>
          <p:nvPr>
            <p:ph type="title"/>
          </p:nvPr>
        </p:nvSpPr>
        <p:spPr>
          <a:xfrm>
            <a:off x="999246" y="224448"/>
            <a:ext cx="3030415" cy="1325563"/>
          </a:xfrm>
          <a:solidFill>
            <a:srgbClr val="FF99FF"/>
          </a:solidFill>
        </p:spPr>
        <p:txBody>
          <a:bodyPr/>
          <a:lstStyle/>
          <a:p>
            <a:r>
              <a:rPr lang="en-US" dirty="0">
                <a:solidFill>
                  <a:schemeClr val="bg1"/>
                </a:solidFill>
              </a:rPr>
              <a:t>Be available.</a:t>
            </a:r>
          </a:p>
        </p:txBody>
      </p:sp>
      <p:pic>
        <p:nvPicPr>
          <p:cNvPr id="4" name="Picture 3">
            <a:extLst>
              <a:ext uri="{FF2B5EF4-FFF2-40B4-BE49-F238E27FC236}">
                <a16:creationId xmlns:a16="http://schemas.microsoft.com/office/drawing/2014/main" id="{DEB825CE-16AA-FC19-5D5F-E82C70698EFD}"/>
              </a:ext>
            </a:extLst>
          </p:cNvPr>
          <p:cNvPicPr>
            <a:picLocks noChangeAspect="1"/>
          </p:cNvPicPr>
          <p:nvPr/>
        </p:nvPicPr>
        <p:blipFill>
          <a:blip r:embed="rId7"/>
          <a:stretch>
            <a:fillRect/>
          </a:stretch>
        </p:blipFill>
        <p:spPr>
          <a:xfrm>
            <a:off x="6879102" y="0"/>
            <a:ext cx="5048250" cy="4801435"/>
          </a:xfrm>
          <a:prstGeom prst="rect">
            <a:avLst/>
          </a:prstGeom>
        </p:spPr>
      </p:pic>
      <p:pic>
        <p:nvPicPr>
          <p:cNvPr id="5" name="Graphic 4" descr="Woman wearing shirt with pattern">
            <a:extLst>
              <a:ext uri="{FF2B5EF4-FFF2-40B4-BE49-F238E27FC236}">
                <a16:creationId xmlns:a16="http://schemas.microsoft.com/office/drawing/2014/main" id="{ED9301AB-4080-7064-A596-BEF35B59DA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34486" y="2048858"/>
            <a:ext cx="2150092" cy="4809142"/>
          </a:xfrm>
          <a:prstGeom prst="rect">
            <a:avLst/>
          </a:prstGeom>
        </p:spPr>
      </p:pic>
      <p:pic>
        <p:nvPicPr>
          <p:cNvPr id="9" name="Picture 8">
            <a:extLst>
              <a:ext uri="{FF2B5EF4-FFF2-40B4-BE49-F238E27FC236}">
                <a16:creationId xmlns:a16="http://schemas.microsoft.com/office/drawing/2014/main" id="{C16ACFEC-260F-7902-A3B4-F25A727E6107}"/>
              </a:ext>
            </a:extLst>
          </p:cNvPr>
          <p:cNvPicPr>
            <a:picLocks noChangeAspect="1"/>
          </p:cNvPicPr>
          <p:nvPr/>
        </p:nvPicPr>
        <p:blipFill rotWithShape="1">
          <a:blip r:embed="rId10"/>
          <a:srcRect l="25332" t="5893" r="23253" b="4916"/>
          <a:stretch/>
        </p:blipFill>
        <p:spPr>
          <a:xfrm>
            <a:off x="7536378" y="4088905"/>
            <a:ext cx="1498899" cy="2600179"/>
          </a:xfrm>
          <a:prstGeom prst="rect">
            <a:avLst/>
          </a:prstGeom>
        </p:spPr>
      </p:pic>
      <p:pic>
        <p:nvPicPr>
          <p:cNvPr id="13" name="Picture 12">
            <a:extLst>
              <a:ext uri="{FF2B5EF4-FFF2-40B4-BE49-F238E27FC236}">
                <a16:creationId xmlns:a16="http://schemas.microsoft.com/office/drawing/2014/main" id="{8AA8F7AB-4941-F8B2-87CE-885DF8407C9C}"/>
              </a:ext>
            </a:extLst>
          </p:cNvPr>
          <p:cNvPicPr>
            <a:picLocks noChangeAspect="1"/>
          </p:cNvPicPr>
          <p:nvPr/>
        </p:nvPicPr>
        <p:blipFill>
          <a:blip r:embed="rId11"/>
          <a:stretch>
            <a:fillRect/>
          </a:stretch>
        </p:blipFill>
        <p:spPr>
          <a:xfrm>
            <a:off x="10203224" y="1689159"/>
            <a:ext cx="1979060" cy="4325815"/>
          </a:xfrm>
          <a:prstGeom prst="rect">
            <a:avLst/>
          </a:prstGeom>
        </p:spPr>
      </p:pic>
      <p:grpSp>
        <p:nvGrpSpPr>
          <p:cNvPr id="31" name="Group 30">
            <a:extLst>
              <a:ext uri="{FF2B5EF4-FFF2-40B4-BE49-F238E27FC236}">
                <a16:creationId xmlns:a16="http://schemas.microsoft.com/office/drawing/2014/main" id="{3137F3DA-E316-BBF4-0A35-80FDA6B251E0}"/>
              </a:ext>
            </a:extLst>
          </p:cNvPr>
          <p:cNvGrpSpPr/>
          <p:nvPr/>
        </p:nvGrpSpPr>
        <p:grpSpPr>
          <a:xfrm>
            <a:off x="-3453158" y="-1087099"/>
            <a:ext cx="2089584" cy="2273590"/>
            <a:chOff x="4689635" y="3664640"/>
            <a:chExt cx="2089584" cy="2273590"/>
          </a:xfrm>
        </p:grpSpPr>
        <p:sp>
          <p:nvSpPr>
            <p:cNvPr id="28" name="Thought Bubble: Cloud 27">
              <a:extLst>
                <a:ext uri="{FF2B5EF4-FFF2-40B4-BE49-F238E27FC236}">
                  <a16:creationId xmlns:a16="http://schemas.microsoft.com/office/drawing/2014/main" id="{69FC54A9-FA44-CB94-C7F9-A91665E00B95}"/>
                </a:ext>
              </a:extLst>
            </p:cNvPr>
            <p:cNvSpPr/>
            <p:nvPr/>
          </p:nvSpPr>
          <p:spPr>
            <a:xfrm rot="17691494">
              <a:off x="4597632" y="3756643"/>
              <a:ext cx="2273590" cy="208958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0D66E59-139A-943D-2019-9C28D890DF43}"/>
                </a:ext>
              </a:extLst>
            </p:cNvPr>
            <p:cNvSpPr txBox="1"/>
            <p:nvPr/>
          </p:nvSpPr>
          <p:spPr>
            <a:xfrm>
              <a:off x="5111311" y="3852066"/>
              <a:ext cx="1311228" cy="1569660"/>
            </a:xfrm>
            <a:prstGeom prst="rect">
              <a:avLst/>
            </a:prstGeom>
            <a:noFill/>
          </p:spPr>
          <p:txBody>
            <a:bodyPr wrap="square" rtlCol="0">
              <a:spAutoFit/>
            </a:bodyPr>
            <a:lstStyle/>
            <a:p>
              <a:pPr algn="ctr"/>
              <a:r>
                <a:rPr lang="en-US" sz="2400" dirty="0"/>
                <a:t>How can I help you today?</a:t>
              </a:r>
            </a:p>
          </p:txBody>
        </p:sp>
      </p:grpSp>
      <p:pic>
        <p:nvPicPr>
          <p:cNvPr id="32" name="Graphic 31" descr="A waving man">
            <a:extLst>
              <a:ext uri="{FF2B5EF4-FFF2-40B4-BE49-F238E27FC236}">
                <a16:creationId xmlns:a16="http://schemas.microsoft.com/office/drawing/2014/main" id="{9BBDD90B-A651-BB55-042E-8B66CC3C85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00870" y="2226779"/>
            <a:ext cx="1495425" cy="4581525"/>
          </a:xfrm>
          <a:prstGeom prst="rect">
            <a:avLst/>
          </a:prstGeom>
        </p:spPr>
      </p:pic>
      <p:pic>
        <p:nvPicPr>
          <p:cNvPr id="7" name="Audio 6">
            <a:hlinkClick r:id="" action="ppaction://media"/>
            <a:extLst>
              <a:ext uri="{FF2B5EF4-FFF2-40B4-BE49-F238E27FC236}">
                <a16:creationId xmlns:a16="http://schemas.microsoft.com/office/drawing/2014/main" id="{BC09CB3C-6063-BE20-0C55-A66CCA05F263}"/>
              </a:ext>
            </a:extLst>
          </p:cNvPr>
          <p:cNvPicPr>
            <a:picLocks noChangeAspect="1"/>
          </p:cNvPicPr>
          <p:nvPr>
            <a:audioFile r:link="rId2"/>
            <p:extLst>
              <p:ext uri="{DAA4B4D4-6D71-4841-9C94-3DE7FCFB9230}">
                <p14:media xmlns:p14="http://schemas.microsoft.com/office/powerpoint/2010/main" r:embed="rId1"/>
              </p:ext>
            </p:extLst>
          </p:nvPr>
        </p:nvPicPr>
        <p:blipFill>
          <a:blip r:embed="rId1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292337714"/>
      </p:ext>
    </p:extLst>
  </p:cSld>
  <p:clrMapOvr>
    <a:masterClrMapping/>
  </p:clrMapOvr>
  <mc:AlternateContent xmlns:mc="http://schemas.openxmlformats.org/markup-compatibility/2006">
    <mc:Choice xmlns:p14="http://schemas.microsoft.com/office/powerpoint/2010/main" Requires="p14">
      <p:transition spd="slow" p14:dur="2000" advTm="15681"/>
    </mc:Choice>
    <mc:Fallback>
      <p:transition spd="slow" advTm="156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22" presetClass="entr" presetSubtype="4" fill="hold" grpId="0" nodeType="withEffect">
                                  <p:stCondLst>
                                    <p:cond delay="100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childTnLst>
                          </p:cTn>
                        </p:par>
                        <p:par>
                          <p:cTn id="10" fill="hold">
                            <p:stCondLst>
                              <p:cond delay="1500"/>
                            </p:stCondLst>
                            <p:childTnLst>
                              <p:par>
                                <p:cTn id="11" presetID="63" presetClass="path" presetSubtype="0" accel="50000" decel="50000" fill="hold" nodeType="afterEffect">
                                  <p:stCondLst>
                                    <p:cond delay="1000"/>
                                  </p:stCondLst>
                                  <p:childTnLst>
                                    <p:animMotion origin="layout" path="M -2.29167E-6 4.44444E-6 L 0.48295 -0.02431 " pathEditMode="relative" rAng="0" ptsTypes="AA">
                                      <p:cBhvr>
                                        <p:cTn id="12" dur="2000" fill="hold"/>
                                        <p:tgtEl>
                                          <p:spTgt spid="5"/>
                                        </p:tgtEl>
                                        <p:attrNameLst>
                                          <p:attrName>ppt_x</p:attrName>
                                          <p:attrName>ppt_y</p:attrName>
                                        </p:attrNameLst>
                                      </p:cBhvr>
                                      <p:rCtr x="24141" y="-1227"/>
                                    </p:animMotion>
                                  </p:childTnLst>
                                </p:cTn>
                              </p:par>
                              <p:par>
                                <p:cTn id="13" presetID="63" presetClass="path" presetSubtype="0" accel="50000" decel="50000" fill="hold" nodeType="withEffect">
                                  <p:stCondLst>
                                    <p:cond delay="1000"/>
                                  </p:stCondLst>
                                  <p:childTnLst>
                                    <p:animMotion origin="layout" path="M 3.125E-6 3.7037E-6 L 0.4789 -0.00949 " pathEditMode="relative" rAng="0" ptsTypes="AA">
                                      <p:cBhvr>
                                        <p:cTn id="14" dur="2000" fill="hold"/>
                                        <p:tgtEl>
                                          <p:spTgt spid="32"/>
                                        </p:tgtEl>
                                        <p:attrNameLst>
                                          <p:attrName>ppt_x</p:attrName>
                                          <p:attrName>ppt_y</p:attrName>
                                        </p:attrNameLst>
                                      </p:cBhvr>
                                      <p:rCtr x="23945" y="-486"/>
                                    </p:animMotion>
                                  </p:childTnLst>
                                </p:cTn>
                              </p:par>
                            </p:childTnLst>
                          </p:cTn>
                        </p:par>
                        <p:par>
                          <p:cTn id="15" fill="hold">
                            <p:stCondLst>
                              <p:cond delay="4500"/>
                            </p:stCondLst>
                            <p:childTnLst>
                              <p:par>
                                <p:cTn id="16" presetID="35" presetClass="path" presetSubtype="0" accel="50000" decel="50000" fill="hold" nodeType="afterEffect">
                                  <p:stCondLst>
                                    <p:cond delay="500"/>
                                  </p:stCondLst>
                                  <p:childTnLst>
                                    <p:animMotion origin="layout" path="M 1.25E-6 -4.07407E-6 L -0.29987 0.00232 " pathEditMode="relative" rAng="0" ptsTypes="AA">
                                      <p:cBhvr>
                                        <p:cTn id="17" dur="2000" fill="hold"/>
                                        <p:tgtEl>
                                          <p:spTgt spid="13"/>
                                        </p:tgtEl>
                                        <p:attrNameLst>
                                          <p:attrName>ppt_x</p:attrName>
                                          <p:attrName>ppt_y</p:attrName>
                                        </p:attrNameLst>
                                      </p:cBhvr>
                                      <p:rCtr x="-15000" y="116"/>
                                    </p:animMotion>
                                  </p:childTnLst>
                                </p:cTn>
                              </p:par>
                              <p:par>
                                <p:cTn id="18" presetID="63" presetClass="path" presetSubtype="0" accel="50000" decel="50000" fill="hold" nodeType="withEffect">
                                  <p:stCondLst>
                                    <p:cond delay="500"/>
                                  </p:stCondLst>
                                  <p:childTnLst>
                                    <p:animMotion origin="layout" path="M 0.04115 -0.0169 L 0.67448 0.19768 " pathEditMode="relative" rAng="0" ptsTypes="AA">
                                      <p:cBhvr>
                                        <p:cTn id="19" dur="2000" fill="hold"/>
                                        <p:tgtEl>
                                          <p:spTgt spid="31"/>
                                        </p:tgtEl>
                                        <p:attrNameLst>
                                          <p:attrName>ppt_x</p:attrName>
                                          <p:attrName>ppt_y</p:attrName>
                                        </p:attrNameLst>
                                      </p:cBhvr>
                                      <p:rCtr x="31667" y="10718"/>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7"/>
                </p:tgtEl>
              </p:cMediaNode>
            </p:audio>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2"/>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ags/tag3.xml><?xml version="1.0" encoding="utf-8"?>
<p:tagLst xmlns:a="http://schemas.openxmlformats.org/drawingml/2006/main" xmlns:r="http://schemas.openxmlformats.org/officeDocument/2006/relationships" xmlns:p="http://schemas.openxmlformats.org/presentationml/2006/main">
  <p:tag name="TIMING" val="|5.6"/>
</p:tagLst>
</file>

<file path=ppt/tags/tag4.xml><?xml version="1.0" encoding="utf-8"?>
<p:tagLst xmlns:a="http://schemas.openxmlformats.org/drawingml/2006/main" xmlns:r="http://schemas.openxmlformats.org/officeDocument/2006/relationships" xmlns:p="http://schemas.openxmlformats.org/presentationml/2006/main">
  <p:tag name="TIMING" val="|12.3"/>
</p:tagLst>
</file>

<file path=ppt/tags/tag5.xml><?xml version="1.0" encoding="utf-8"?>
<p:tagLst xmlns:a="http://schemas.openxmlformats.org/drawingml/2006/main" xmlns:r="http://schemas.openxmlformats.org/officeDocument/2006/relationships" xmlns:p="http://schemas.openxmlformats.org/presentationml/2006/main">
  <p:tag name="TIMING" val="|4.9"/>
</p:tagLst>
</file>

<file path=ppt/tags/tag6.xml><?xml version="1.0" encoding="utf-8"?>
<p:tagLst xmlns:a="http://schemas.openxmlformats.org/drawingml/2006/main" xmlns:r="http://schemas.openxmlformats.org/officeDocument/2006/relationships" xmlns:p="http://schemas.openxmlformats.org/presentationml/2006/main">
  <p:tag name="TIMING" val="|1.9"/>
</p:tagLst>
</file>

<file path=ppt/tags/tag7.xml><?xml version="1.0" encoding="utf-8"?>
<p:tagLst xmlns:a="http://schemas.openxmlformats.org/drawingml/2006/main" xmlns:r="http://schemas.openxmlformats.org/officeDocument/2006/relationships" xmlns:p="http://schemas.openxmlformats.org/presentationml/2006/main">
  <p:tag name="TIMING" val="|2.6|2.7|2.1|2.4"/>
</p:tagLst>
</file>

<file path=ppt/tags/tag8.xml><?xml version="1.0" encoding="utf-8"?>
<p:tagLst xmlns:a="http://schemas.openxmlformats.org/drawingml/2006/main" xmlns:r="http://schemas.openxmlformats.org/officeDocument/2006/relationships" xmlns:p="http://schemas.openxmlformats.org/presentationml/2006/main">
  <p:tag name="TIMING" val="|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580</Words>
  <Application>Microsoft Office PowerPoint</Application>
  <PresentationFormat>Widescreen</PresentationFormat>
  <Paragraphs>52</Paragraphs>
  <Slides>13</Slides>
  <Notes>13</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Amasis MT Pro Light</vt:lpstr>
      <vt:lpstr>Arial</vt:lpstr>
      <vt:lpstr>Calibri</vt:lpstr>
      <vt:lpstr>Calibri Light</vt:lpstr>
      <vt:lpstr>Informal Roman</vt:lpstr>
      <vt:lpstr>Office Theme</vt:lpstr>
      <vt:lpstr>The Importance of Customer Service</vt:lpstr>
      <vt:lpstr>PowerPoint Presentation</vt:lpstr>
      <vt:lpstr>PowerPoint Presentation</vt:lpstr>
      <vt:lpstr>PowerPoint Presentation</vt:lpstr>
      <vt:lpstr>PowerPoint Presentation</vt:lpstr>
      <vt:lpstr>PowerPoint Presentation</vt:lpstr>
      <vt:lpstr>PowerPoint Presentation</vt:lpstr>
      <vt:lpstr>Hello! Welcome to Silver Fox!</vt:lpstr>
      <vt:lpstr>Be available.</vt:lpstr>
      <vt:lpstr>The Tone of Your Voice Matters</vt:lpstr>
      <vt:lpstr>Thank you for coming in.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Isis C Prior</dc:creator>
  <cp:lastModifiedBy>Isis C Prior</cp:lastModifiedBy>
  <cp:revision>26</cp:revision>
  <dcterms:created xsi:type="dcterms:W3CDTF">2023-04-18T00:27:52Z</dcterms:created>
  <dcterms:modified xsi:type="dcterms:W3CDTF">2023-04-23T19:28:41Z</dcterms:modified>
</cp:coreProperties>
</file>